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6.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1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comments/comment1.xml" ContentType="application/vnd.openxmlformats-officedocument.presentationml.comments+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51">
          <p15:clr>
            <a:srgbClr val="747775"/>
          </p15:clr>
        </p15:guide>
        <p15:guide id="2" pos="145">
          <p15:clr>
            <a:srgbClr val="747775"/>
          </p15:clr>
        </p15:guide>
        <p15:guide id="3" pos="288">
          <p15:clr>
            <a:srgbClr val="747775"/>
          </p15:clr>
        </p15:guide>
        <p15:guide id="4" pos="432">
          <p15:clr>
            <a:srgbClr val="747775"/>
          </p15:clr>
        </p15:guide>
        <p15:guide id="5" orient="horz" pos="144">
          <p15:clr>
            <a:srgbClr val="747775"/>
          </p15:clr>
        </p15:guide>
        <p15:guide id="6" orient="horz" pos="216">
          <p15:clr>
            <a:srgbClr val="747775"/>
          </p15:clr>
        </p15:guide>
        <p15:guide id="7" orient="horz" pos="288">
          <p15:clr>
            <a:srgbClr val="747775"/>
          </p15:clr>
        </p15:guide>
        <p15:guide id="8" pos="864">
          <p15:clr>
            <a:srgbClr val="747775"/>
          </p15:clr>
        </p15:guide>
        <p15:guide id="9" pos="1080">
          <p15:clr>
            <a:srgbClr val="747775"/>
          </p15:clr>
        </p15:guide>
        <p15:guide id="10" pos="1152">
          <p15:clr>
            <a:srgbClr val="747775"/>
          </p15:clr>
        </p15:guide>
        <p15:guide id="11" pos="1224">
          <p15:clr>
            <a:srgbClr val="747775"/>
          </p15:clr>
        </p15:guide>
        <p15:guide id="12" pos="7560">
          <p15:clr>
            <a:srgbClr val="747775"/>
          </p15:clr>
        </p15:guide>
        <p15:guide id="13" pos="7056">
          <p15:clr>
            <a:srgbClr val="747775"/>
          </p15:clr>
        </p15:guide>
        <p15:guide id="14" pos="7130">
          <p15:clr>
            <a:srgbClr val="747775"/>
          </p15:clr>
        </p15:guide>
        <p15:guide id="15" orient="horz" pos="2016">
          <p15:clr>
            <a:srgbClr val="747775"/>
          </p15:clr>
        </p15:guide>
        <p15:guide id="16" pos="936">
          <p15:clr>
            <a:srgbClr val="747775"/>
          </p15:clr>
        </p15:guide>
        <p15:guide id="17" orient="horz" pos="312">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5DwDW2VHX7byQCmWqGBOKwM6D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Hagerty" initials="" lastIdx="5" clrIdx="0"/>
  <p:cmAuthor id="1" name="Esther Boyd"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4151"/>
        <p:guide pos="145"/>
        <p:guide pos="288"/>
        <p:guide pos="432"/>
        <p:guide orient="horz" pos="144"/>
        <p:guide orient="horz" pos="216"/>
        <p:guide orient="horz" pos="288"/>
        <p:guide pos="864"/>
        <p:guide pos="1080"/>
        <p:guide pos="1152"/>
        <p:guide pos="1224"/>
        <p:guide pos="7560"/>
        <p:guide pos="7056"/>
        <p:guide pos="7130"/>
        <p:guide orient="horz" pos="2016"/>
        <p:guide pos="936"/>
        <p:guide orient="horz" pos="312"/>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customschemas.google.com/relationships/presentationmetadata" Target="meta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10-17T18:34:36.086" idx="3">
    <p:pos x="1224" y="292"/>
    <p:text>@esther.boyd@jackrabbitlx.com To make an effective activity where they brainstorm combinations of technologies, would they know enough about the techs from the brief direct instruction?
Perhaps the better activity would be a combination of looking at the goals (slides 22-26) - and what might it take to reach them? i.e. not just more EVS, but also...
_Reassigned to esther.boyd@jackrabbitlx.com_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XiPP7sQ"/>
      </p:ext>
    </p:extLst>
  </p:cm>
  <p:cm authorId="0" dt="2024-10-17T18:34:36.086" idx="4">
    <p:pos x="1224" y="292"/>
    <p:text>scaffold - half sheet resources with basic definitions to refer to.
heat pump
weatherization
etc</p:text>
    <p:extLst>
      <p:ext uri="{C676402C-5697-4E1C-873F-D02D1690AC5C}">
        <p15:threadingInfo xmlns:p15="http://schemas.microsoft.com/office/powerpoint/2012/main" timeZoneBias="0">
          <p15:parentCm authorId="0" idx="3"/>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XiPP7sY"/>
      </p:ext>
    </p:extLst>
  </p:cm>
  <p:cm authorId="0" dt="2024-11-18T18:34:36.514" idx="1">
    <p:pos x="1224" y="192"/>
    <p:text>@esther.boyd@jackrabbitlx.com I believe we still need supporting worksheets for this activity, correct? I was working in the teacher guide, that is why I asked.
Or did we decide they don't need additional info just to brainstorm some more general ideas?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YbIotZI"/>
      </p:ext>
    </p:extLst>
  </p:cm>
  <p:cm authorId="1" dt="2024-11-14T22:25:41.270" idx="1">
    <p:pos x="1224" y="192"/>
    <p:text>Currently there is not a worksheet for this activity since they were going to be thinking about their own town. I can create a worksheet with quick details of the three strategies discussed in this lesson, so it'd be more like a reference. Then, it would still have the questions they are being asked to discuss. Would that work?</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YLZr_4I"/>
      </p:ext>
    </p:extLst>
  </p:cm>
  <p:cm authorId="0" dt="2024-11-15T01:19:31.830" idx="2">
    <p:pos x="1224" y="192"/>
    <p:text>Yes, please. ty</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DRjfNE"/>
      </p:ext>
    </p:extLst>
  </p:cm>
  <p:cm authorId="1" dt="2024-11-18T18:34:36.514" idx="2">
    <p:pos x="1224" y="192"/>
    <p:text>Here's a draft worksheet: https://docs.google.com/document/d/1ofWoryfo-kTen91oiHrmdSfQ9TAcQzWIbkPhtI4TbC0/edit?usp=sharing</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Y9O3y9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ass.gov/doc/ma-2050-decarbonization-roadmap/downloa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Introduce the Massachusetts Clean Energy and Climate Plan for 2050, emphasizing the goal to reach net-zero emissions by 2050.</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Massachusetts is pioneering solutions that affect daily life and address long-term climate goals.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Massachusetts is a national leader in climate technology and clean energy jobs and training.</a:t>
            </a:r>
            <a:endParaRPr dirty="0">
              <a:latin typeface="Calibri" panose="020F0502020204030204" pitchFamily="34" charset="0"/>
              <a:cs typeface="Calibri" panose="020F0502020204030204" pitchFamily="34" charset="0"/>
            </a:endParaRPr>
          </a:p>
        </p:txBody>
      </p:sp>
      <p:sp>
        <p:nvSpPr>
          <p:cNvPr id="216" name="Google Shape;21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1730a4537a_0_21: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31730a4537a_0_21: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31730a4537a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0be2d5b434_0_97: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30be2d5b434_0_97:notes"/>
          <p:cNvSpPr txBox="1">
            <a:spLocks noGrp="1"/>
          </p:cNvSpPr>
          <p:nvPr>
            <p:ph type="body" idx="1"/>
          </p:nvPr>
        </p:nvSpPr>
        <p:spPr>
          <a:xfrm>
            <a:off x="685800" y="2748510"/>
            <a:ext cx="5486400" cy="5936700"/>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0"/>
              </a:spcBef>
              <a:spcAft>
                <a:spcPts val="0"/>
              </a:spcAft>
              <a:buSzPts val="1400"/>
              <a:buFont typeface="Arial"/>
              <a:buChar char="•"/>
            </a:pPr>
            <a:r>
              <a:rPr lang="en-US" sz="1100" dirty="0">
                <a:latin typeface="Calibri" panose="020F0502020204030204" pitchFamily="34" charset="0"/>
                <a:cs typeface="Calibri" panose="020F0502020204030204" pitchFamily="34" charset="0"/>
              </a:rPr>
              <a:t>Achieving Massachusetts’s climate goals will require multiple strategies to decarbonize the electricity sector while responding to the growing demands for resources such as heating and transportation. </a:t>
            </a:r>
            <a:endParaRPr sz="11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400"/>
              <a:buFont typeface="Arial"/>
              <a:buChar char="•"/>
            </a:pPr>
            <a:r>
              <a:rPr lang="en-US" sz="1100" dirty="0">
                <a:latin typeface="Calibri" panose="020F0502020204030204" pitchFamily="34" charset="0"/>
                <a:cs typeface="Calibri" panose="020F0502020204030204" pitchFamily="34" charset="0"/>
              </a:rPr>
              <a:t>Investments in solar energy and offshore wind, combined with imports of Canadian hydropower, all contribute to a decarbonized electricity grid.</a:t>
            </a:r>
            <a:endParaRPr sz="11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sz="11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sz="11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sz="1100" dirty="0">
                <a:latin typeface="Calibri" panose="020F0502020204030204" pitchFamily="34" charset="0"/>
                <a:cs typeface="Calibri" panose="020F0502020204030204" pitchFamily="34" charset="0"/>
              </a:rPr>
              <a:t>Image: https://</a:t>
            </a:r>
            <a:r>
              <a:rPr lang="en-US" sz="1100" dirty="0" err="1">
                <a:latin typeface="Calibri" panose="020F0502020204030204" pitchFamily="34" charset="0"/>
                <a:cs typeface="Calibri" panose="020F0502020204030204" pitchFamily="34" charset="0"/>
              </a:rPr>
              <a:t>www.masscec.com</a:t>
            </a:r>
            <a:r>
              <a:rPr lang="en-US" sz="1100" dirty="0">
                <a:latin typeface="Calibri" panose="020F0502020204030204" pitchFamily="34" charset="0"/>
                <a:cs typeface="Calibri" panose="020F0502020204030204" pitchFamily="34" charset="0"/>
              </a:rPr>
              <a:t>/grid-modernization-and-infrastructure-planning</a:t>
            </a:r>
            <a:endParaRPr sz="11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SzPts val="1400"/>
              <a:buNone/>
            </a:pPr>
            <a:endParaRPr sz="11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37" name="Google Shape;337;g30be2d5b434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1730a4537a_0_246: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31730a4537a_0_246: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31730a4537a_0_2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1730a4537a_0_270: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31730a4537a_0_270: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31730a4537a_0_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1730a4537a_0_257: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31730a4537a_0_257: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31730a4537a_0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1730a4537a_0_282: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31730a4537a_0_282: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g31730a4537a_0_2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students what their reaction is when looking at these two images. </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image to the right is New York City in 2023 with smoke from the Canadian wildfires.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Cleaner air and reduced pollution create healthier communities, particularly in densely populated urban areas.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differences are not only on the surface, however.</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This community on the left is more climate resilient. Its buildings are designed to be more efficient and to withstand certain climate events. Its grid and power sources are more efficient. Its public transportation is not only cleaner, its routes are also efficient, and it's likely been updated far more recently than the community on the left.</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This doesn’t happen overnight. This doesn’t happen in only a decade. This might be a work in progress for 50 years. But every step of progress is significant.</a:t>
            </a:r>
            <a:endParaRPr dirty="0">
              <a:latin typeface="Calibri" panose="020F0502020204030204" pitchFamily="34" charset="0"/>
              <a:cs typeface="Calibri" panose="020F0502020204030204" pitchFamily="34" charset="0"/>
            </a:endParaRPr>
          </a:p>
        </p:txBody>
      </p:sp>
      <p:sp>
        <p:nvSpPr>
          <p:cNvPr id="398" name="Google Shape;3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4:notes"/>
          <p:cNvSpPr>
            <a:spLocks noGrp="1" noRot="1" noChangeAspect="1"/>
          </p:cNvSpPr>
          <p:nvPr>
            <p:ph type="sldImg" idx="2"/>
          </p:nvPr>
        </p:nvSpPr>
        <p:spPr>
          <a:xfrm>
            <a:off x="1955800" y="314325"/>
            <a:ext cx="2944813" cy="1657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4:notes"/>
          <p:cNvSpPr txBox="1">
            <a:spLocks noGrp="1"/>
          </p:cNvSpPr>
          <p:nvPr>
            <p:ph type="body" idx="1"/>
          </p:nvPr>
        </p:nvSpPr>
        <p:spPr>
          <a:xfrm>
            <a:off x="685800" y="2199861"/>
            <a:ext cx="5486400" cy="580113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a:ea typeface="Calibri"/>
                <a:cs typeface="Calibri"/>
                <a:sym typeface="Calibri"/>
              </a:rPr>
              <a:t>Activity objective: </a:t>
            </a:r>
            <a:r>
              <a:rPr lang="en-US" dirty="0">
                <a:latin typeface="Calibri"/>
                <a:ea typeface="Calibri"/>
                <a:cs typeface="Calibri"/>
                <a:sym typeface="Calibri"/>
              </a:rPr>
              <a:t>Invite students to apply what they have learned about Massachusetts’s strategies to decarbonize the state’s grid to their own community by determining their top two ways to improve energy efficiency and/or renewable energy in their community.</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dirty="0">
                <a:latin typeface="Calibri"/>
                <a:ea typeface="Calibri"/>
                <a:cs typeface="Calibri"/>
                <a:sym typeface="Calibri"/>
              </a:rPr>
              <a:t>Students will work in small groups to create a plan to make their town greener using the strategies discussed in class today. Make sure students have their worksheets, which will help guide them through the activity.</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Divide students into small groups of three or four students. </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Each group will:</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List and describe ways people in town use energy, for example, cars, home heating, or electricity. Encourage students to think about which energy use is most prominent in their town or in the areas/spaces they inhabit.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Think of areas that could be improved, and choose two improvements their group believes would make the biggest difference for the community, for example, adding public transportation or installing solar panels on rooftops of all public buildings.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Students may use ideas from any two of the strategies discussed today; should try not to use two solutions that fall into the same strategy category. For example, they shouldn’t suggest public transportation and electric personal vehicles as their two solutions.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Each group will share the energy issues they identified and the solutions they chose.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During presentations, prompt students to include why they chose the solutions they did and how they believe each solution will benefit the community (if they do not share this on their own)</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457200" lvl="0" indent="0" algn="l" rtl="0">
              <a:lnSpc>
                <a:spcPct val="100000"/>
              </a:lnSpc>
              <a:spcBef>
                <a:spcPts val="0"/>
              </a:spcBef>
              <a:spcAft>
                <a:spcPts val="0"/>
              </a:spcAft>
              <a:buNone/>
            </a:pPr>
            <a:endParaRPr dirty="0"/>
          </a:p>
        </p:txBody>
      </p:sp>
      <p:sp>
        <p:nvSpPr>
          <p:cNvPr id="410" name="Google Shape;41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Calibri"/>
                <a:ea typeface="Calibri"/>
                <a:cs typeface="Calibri"/>
                <a:sym typeface="Calibri"/>
              </a:rPr>
              <a:t>Instructions </a:t>
            </a:r>
            <a:r>
              <a:rPr lang="en-US">
                <a:latin typeface="Calibri"/>
                <a:ea typeface="Calibri"/>
                <a:cs typeface="Calibri"/>
                <a:sym typeface="Calibri"/>
              </a:rPr>
              <a:t>(same as previous slide):</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Divide students into small groups of three or four students. </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Each group will:</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List and describe ways people in town use energy, for example, cars, home heating, or electricity. Encourage students to think about which energy use is most prominent in their town or in the areas/spaces they inhabit.</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Think of areas that could be improved, and choose two improvements their group believes would make the biggest difference for the community, for example, adding public transportation or installing solar panels on rooftops of all public buildings.</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Students may use ideas from any two of the strategies discussed today; they should try not to use two solutions that fall into the same strategy category. For example, they shouldn’t suggest public transportation and electric personal vehicles as their two solutions.</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Each group will share the energy issues they identified and the solutions they chose.</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During presentations, prompt students to include why they chose the solutions they did and how they believe each solution will benefit the community (if they do not share this on their own)</a:t>
            </a:r>
            <a:endParaRPr>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421" name="Google Shape;4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latin typeface="Calibri"/>
                <a:ea typeface="Calibri"/>
                <a:cs typeface="Calibri"/>
                <a:sym typeface="Calibri"/>
              </a:rPr>
              <a:t>Debrief discussion:</a:t>
            </a:r>
            <a:endParaRPr b="1">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How do your plans connect to the Massachusetts Clean Energy Plan?</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Which ideas work well with what Massachusetts is already doing?</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How could your community’s choices affect Massachusetts’s goals for 2050?</a:t>
            </a:r>
            <a:endParaRPr>
              <a:latin typeface="Calibri"/>
              <a:ea typeface="Calibri"/>
              <a:cs typeface="Calibri"/>
              <a:sym typeface="Calibri"/>
            </a:endParaRPr>
          </a:p>
          <a:p>
            <a:pPr marL="0" lvl="0" indent="0" algn="l" rtl="0">
              <a:lnSpc>
                <a:spcPct val="100000"/>
              </a:lnSpc>
              <a:spcBef>
                <a:spcPts val="0"/>
              </a:spcBef>
              <a:spcAft>
                <a:spcPts val="0"/>
              </a:spcAft>
              <a:buNone/>
            </a:pPr>
            <a:endParaRPr/>
          </a:p>
        </p:txBody>
      </p:sp>
      <p:sp>
        <p:nvSpPr>
          <p:cNvPr id="438" name="Google Shape;4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0be2d5b43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30be2d5b43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 </a:t>
            </a:r>
            <a:r>
              <a:rPr lang="en-US" dirty="0">
                <a:latin typeface="Calibri"/>
                <a:ea typeface="Calibri"/>
                <a:cs typeface="Calibri"/>
                <a:sym typeface="Calibri"/>
              </a:rPr>
              <a:t>Encourage students to start thinking about how their own actions can contribute to decarbonization and lower energy usage. This activity will set up students’ connection to broader climate solutions.</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2286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all students to take one minute to write down three actions they take every day that use energy. Encourage students to think broadly. Examples could include turning on the lights in their homes, using heat/air conditioning, or transportation to and from school.</a:t>
            </a:r>
            <a:endParaRPr dirty="0">
              <a:latin typeface="Calibri"/>
              <a:ea typeface="Calibri"/>
              <a:cs typeface="Calibri"/>
              <a:sym typeface="Calibri"/>
            </a:endParaRPr>
          </a:p>
          <a:p>
            <a:pPr marL="2286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students to write one or two ideas for each action that would help lower their energy usage. </a:t>
            </a:r>
            <a:endParaRPr dirty="0">
              <a:latin typeface="Calibri"/>
              <a:ea typeface="Calibri"/>
              <a:cs typeface="Calibri"/>
              <a:sym typeface="Calibri"/>
            </a:endParaRPr>
          </a:p>
          <a:p>
            <a:pPr marL="2286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Invite a handful of students to share some of their ideas aloud. Then, discuss as a group, highlighting that these daily actions, though small, have a significant environmental impact.</a:t>
            </a:r>
            <a:endParaRPr dirty="0">
              <a:latin typeface="Calibri"/>
              <a:ea typeface="Calibri"/>
              <a:cs typeface="Calibri"/>
              <a:sym typeface="Calibri"/>
            </a:endParaRPr>
          </a:p>
          <a:p>
            <a:pPr marL="2286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Variation—students can also do this exercise as a pair share rather than a group discussion.</a:t>
            </a:r>
            <a:endParaRPr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b="1" dirty="0"/>
          </a:p>
        </p:txBody>
      </p:sp>
      <p:sp>
        <p:nvSpPr>
          <p:cNvPr id="227" name="Google Shape;227;g30be2d5b43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05e98c9050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305e98c9050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dirty="0">
                <a:latin typeface="Calibri" panose="020F0502020204030204" pitchFamily="34" charset="0"/>
                <a:cs typeface="Calibri" panose="020F0502020204030204" pitchFamily="34" charset="0"/>
              </a:rPr>
              <a:t>Summarize the key points students should take away from the lesson.</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Calibri" panose="020F0502020204030204" pitchFamily="34" charset="0"/>
                <a:cs typeface="Calibri" panose="020F0502020204030204" pitchFamily="34" charset="0"/>
              </a:rPr>
              <a:t>Each student makes choices that matter every day.</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Calibri" panose="020F0502020204030204" pitchFamily="34" charset="0"/>
                <a:cs typeface="Calibri" panose="020F0502020204030204" pitchFamily="34" charset="0"/>
              </a:rPr>
              <a:t>Clean energy careers will be essential in this journey to a clean energy future.</a:t>
            </a:r>
            <a:endParaRPr dirty="0">
              <a:latin typeface="Calibri" panose="020F0502020204030204" pitchFamily="34" charset="0"/>
              <a:cs typeface="Calibri" panose="020F0502020204030204" pitchFamily="34" charset="0"/>
            </a:endParaRPr>
          </a:p>
        </p:txBody>
      </p:sp>
      <p:sp>
        <p:nvSpPr>
          <p:cNvPr id="449" name="Google Shape;449;g305e98c9050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12e5c83e44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312e5c83e44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b="1" dirty="0">
                <a:latin typeface="Calibri" panose="020F0502020204030204" pitchFamily="34" charset="0"/>
                <a:cs typeface="Calibri" panose="020F0502020204030204" pitchFamily="34" charset="0"/>
              </a:rPr>
              <a:t>Activity objective: </a:t>
            </a:r>
            <a:r>
              <a:rPr lang="en-US" dirty="0">
                <a:latin typeface="Calibri" panose="020F0502020204030204" pitchFamily="34" charset="0"/>
                <a:cs typeface="Calibri" panose="020F0502020204030204" pitchFamily="34" charset="0"/>
              </a:rPr>
              <a:t>Encourage students to visualize the practical and everyday impact of the clean energy plan for daily life.</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Calibri" panose="020F0502020204030204" pitchFamily="34" charset="0"/>
                <a:cs typeface="Calibri" panose="020F0502020204030204" pitchFamily="34" charset="0"/>
              </a:rPr>
              <a:t>Invite students to write a short postcard to themselves from their future selves on large index cards.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Calibri" panose="020F0502020204030204" pitchFamily="34" charset="0"/>
                <a:cs typeface="Calibri" panose="020F0502020204030204" pitchFamily="34" charset="0"/>
              </a:rPr>
              <a:t>Students hand in their index cards before exiting class.</a:t>
            </a:r>
            <a:endParaRPr dirty="0">
              <a:latin typeface="Calibri" panose="020F0502020204030204" pitchFamily="34" charset="0"/>
              <a:cs typeface="Calibri" panose="020F0502020204030204" pitchFamily="34" charset="0"/>
            </a:endParaRPr>
          </a:p>
        </p:txBody>
      </p:sp>
      <p:sp>
        <p:nvSpPr>
          <p:cNvPr id="458" name="Google Shape;458;g312e5c83e44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1730a4537a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31730a4537a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470" name="Google Shape;470;g31730a4537a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40" name="Google Shape;2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12e5c83e44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312e5c83e44_0_3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How is Massachusetts working to make our energy use more efficient, support renewable energy, and protect natural lands?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students to reflect on the question.</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By the end of the lesson, they will have tools to begin to answer it and to relate this question and its answer to their own lives.</a:t>
            </a:r>
            <a:endParaRPr dirty="0">
              <a:latin typeface="Calibri" panose="020F0502020204030204" pitchFamily="34" charset="0"/>
              <a:cs typeface="Calibri" panose="020F0502020204030204" pitchFamily="34" charset="0"/>
            </a:endParaRPr>
          </a:p>
        </p:txBody>
      </p:sp>
      <p:sp>
        <p:nvSpPr>
          <p:cNvPr id="249" name="Google Shape;249;g312e5c83e44_0_3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078f063a0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3078f063a0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objectives are the goals for today’s explorations.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Strategies and technologies do not need to be large scale to be effective or worthwhile; daily individual habits can also be impactful and can add up to considerable change.</a:t>
            </a:r>
            <a:endParaRPr dirty="0">
              <a:latin typeface="Calibri" panose="020F0502020204030204" pitchFamily="34" charset="0"/>
              <a:cs typeface="Calibri" panose="020F0502020204030204" pitchFamily="34" charset="0"/>
            </a:endParaRPr>
          </a:p>
        </p:txBody>
      </p:sp>
      <p:sp>
        <p:nvSpPr>
          <p:cNvPr id="260" name="Google Shape;260;g3078f063a0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12e5c83e44_0_3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312e5c83e44_0_3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Massachusetts’s climate plan drives toward the ultimate goal of achieving net-zero emissions by 2050.</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”Net zero” means balancing the emissions we put into the atmosphere with those removed.</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It’s likely impossible to emit absolutely zero carbon by 2050, so we need to combine efforts to lower carbon—reducing emissions—with efforts to capture or sequester existing carbon from the atmosphere.</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We’re mostly going to focus on this first piece</a:t>
            </a:r>
            <a:r>
              <a:rPr lang="en-US" dirty="0">
                <a:latin typeface="Calibri" panose="020F0502020204030204" pitchFamily="34" charset="0"/>
                <a:ea typeface="Calibri"/>
                <a:cs typeface="Calibri" panose="020F0502020204030204" pitchFamily="34" charset="0"/>
                <a:sym typeface="Calibri"/>
              </a:rPr>
              <a:t>—</a:t>
            </a:r>
            <a:r>
              <a:rPr lang="en-US" dirty="0">
                <a:latin typeface="Calibri" panose="020F0502020204030204" pitchFamily="34" charset="0"/>
                <a:cs typeface="Calibri" panose="020F0502020204030204" pitchFamily="34" charset="0"/>
              </a:rPr>
              <a:t>reducing emissions. We can replace fossil fuels with clean energy sources, electric transportation, and improved efficiency.</a:t>
            </a:r>
            <a:endParaRPr dirty="0">
              <a:latin typeface="Calibri" panose="020F0502020204030204" pitchFamily="34" charset="0"/>
              <a:cs typeface="Calibri" panose="020F0502020204030204" pitchFamily="34" charset="0"/>
            </a:endParaRPr>
          </a:p>
        </p:txBody>
      </p:sp>
      <p:sp>
        <p:nvSpPr>
          <p:cNvPr id="271" name="Google Shape;271;g312e5c83e44_0_3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0be458107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30be458107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dirty="0">
                <a:latin typeface="Calibri" panose="020F0502020204030204" pitchFamily="34" charset="0"/>
                <a:cs typeface="Calibri" panose="020F0502020204030204" pitchFamily="34" charset="0"/>
              </a:rPr>
              <a:t>Another term for this process is decarbonization. This means lowering the amount of carbon dioxide released into the atmosphere or actively removing carbon dioxide from the atmosphere.</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Calibri" panose="020F0502020204030204" pitchFamily="34" charset="0"/>
                <a:cs typeface="Calibri" panose="020F0502020204030204" pitchFamily="34" charset="0"/>
              </a:rPr>
              <a:t>Remember, carbon dioxide traps heat in Earth’s atmosphere and is a primary factor in climate change.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Calibri" panose="020F0502020204030204" pitchFamily="34" charset="0"/>
                <a:cs typeface="Calibri" panose="020F0502020204030204" pitchFamily="34" charset="0"/>
              </a:rPr>
              <a:t>We must reduce the amount of carbon dioxide in Earth’s atmosphere to prevent it from getting too hot or climate change from getting worse.</a:t>
            </a:r>
            <a:endParaRPr dirty="0">
              <a:latin typeface="Calibri" panose="020F0502020204030204" pitchFamily="34" charset="0"/>
              <a:cs typeface="Calibri" panose="020F0502020204030204" pitchFamily="34" charset="0"/>
            </a:endParaRPr>
          </a:p>
          <a:p>
            <a:pPr marL="171450" lvl="0" indent="-18415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[Source: </a:t>
            </a:r>
            <a:r>
              <a:rPr lang="en-US" u="sng" dirty="0">
                <a:solidFill>
                  <a:schemeClr val="hlink"/>
                </a:solidFill>
                <a:latin typeface="Calibri" panose="020F0502020204030204" pitchFamily="34" charset="0"/>
                <a:cs typeface="Calibri" panose="020F0502020204030204" pitchFamily="34" charset="0"/>
                <a:hlinkClick r:id="rId3"/>
              </a:rPr>
              <a:t>MA 2050 Decarbonization Roadmap</a:t>
            </a:r>
            <a:r>
              <a:rPr lang="en-US"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
        <p:nvSpPr>
          <p:cNvPr id="291" name="Google Shape;291;g30be458107a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0"/>
              </a:spcBef>
              <a:spcAft>
                <a:spcPts val="0"/>
              </a:spcAft>
              <a:buSzPts val="1400"/>
              <a:buFont typeface="Arial" panose="020B0604020202020204" pitchFamily="34" charset="0"/>
              <a:buChar char="•"/>
            </a:pPr>
            <a:r>
              <a:rPr lang="en-US" sz="1100" dirty="0">
                <a:latin typeface="Calibri" panose="020F0502020204030204" pitchFamily="34" charset="0"/>
                <a:cs typeface="Calibri" panose="020F0502020204030204" pitchFamily="34" charset="0"/>
              </a:rPr>
              <a:t>This figure, from Massachusetts’s Clean Energy and Climate Plan for 2025 and 2030, shows the historical greenhouse gas (GHG) emissions in Massachusetts by four major economic sectors: </a:t>
            </a:r>
          </a:p>
          <a:p>
            <a:pPr marL="628650" lvl="1" indent="-171450">
              <a:lnSpc>
                <a:spcPct val="115000"/>
              </a:lnSpc>
              <a:buFont typeface="Arial" panose="020B0604020202020204" pitchFamily="34" charset="0"/>
              <a:buChar char="•"/>
            </a:pPr>
            <a:r>
              <a:rPr lang="en-US" sz="1100" dirty="0">
                <a:latin typeface="Calibri" panose="020F0502020204030204" pitchFamily="34" charset="0"/>
                <a:cs typeface="Calibri" panose="020F0502020204030204" pitchFamily="34" charset="0"/>
              </a:rPr>
              <a:t>electricity, </a:t>
            </a:r>
          </a:p>
          <a:p>
            <a:pPr marL="628650" lvl="1" indent="-171450">
              <a:lnSpc>
                <a:spcPct val="115000"/>
              </a:lnSpc>
              <a:buFont typeface="Arial" panose="020B0604020202020204" pitchFamily="34" charset="0"/>
              <a:buChar char="•"/>
            </a:pPr>
            <a:r>
              <a:rPr lang="en-US" sz="1100" dirty="0">
                <a:latin typeface="Calibri" panose="020F0502020204030204" pitchFamily="34" charset="0"/>
                <a:cs typeface="Calibri" panose="020F0502020204030204" pitchFamily="34" charset="0"/>
              </a:rPr>
              <a:t>buildings, </a:t>
            </a:r>
          </a:p>
          <a:p>
            <a:pPr marL="628650" lvl="1" indent="-171450">
              <a:lnSpc>
                <a:spcPct val="115000"/>
              </a:lnSpc>
              <a:buFont typeface="Arial" panose="020B0604020202020204" pitchFamily="34" charset="0"/>
              <a:buChar char="•"/>
            </a:pPr>
            <a:r>
              <a:rPr lang="en-US" sz="1100" dirty="0">
                <a:latin typeface="Calibri" panose="020F0502020204030204" pitchFamily="34" charset="0"/>
                <a:cs typeface="Calibri" panose="020F0502020204030204" pitchFamily="34" charset="0"/>
              </a:rPr>
              <a:t>transportation, and </a:t>
            </a:r>
          </a:p>
          <a:p>
            <a:pPr marL="628650" lvl="1" indent="-171450">
              <a:lnSpc>
                <a:spcPct val="115000"/>
              </a:lnSpc>
              <a:buFont typeface="Arial" panose="020B0604020202020204" pitchFamily="34" charset="0"/>
              <a:buChar char="•"/>
            </a:pPr>
            <a:r>
              <a:rPr lang="en-US" sz="1100" dirty="0">
                <a:latin typeface="Calibri" panose="020F0502020204030204" pitchFamily="34" charset="0"/>
                <a:cs typeface="Calibri" panose="020F0502020204030204" pitchFamily="34" charset="0"/>
              </a:rPr>
              <a:t>non-energy and industrial sectors. </a:t>
            </a:r>
          </a:p>
          <a:p>
            <a:pPr marL="171450" indent="-171450">
              <a:lnSpc>
                <a:spcPct val="115000"/>
              </a:lnSpc>
              <a:buFont typeface="Arial" panose="020B0604020202020204" pitchFamily="34" charset="0"/>
              <a:buChar char="•"/>
            </a:pPr>
            <a:r>
              <a:rPr lang="en-US" sz="1100" dirty="0">
                <a:latin typeface="Calibri" panose="020F0502020204030204" pitchFamily="34" charset="0"/>
                <a:cs typeface="Calibri" panose="020F0502020204030204" pitchFamily="34" charset="0"/>
              </a:rPr>
              <a:t>The diamonds represent goals for GHG reduction in 2020, 2025, and 2030. </a:t>
            </a:r>
            <a:endParaRPr sz="11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sz="11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02" name="Google Shape;3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Calibri" panose="020F0502020204030204" pitchFamily="34" charset="0"/>
                <a:cs typeface="Calibri" panose="020F0502020204030204" pitchFamily="34" charset="0"/>
              </a:rPr>
              <a:t>Note to teacher: This video is a placeholder; the video created for this course will be available in spring 2025. You may skip this slide and the next if you wish.</a:t>
            </a:r>
            <a:endParaRPr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Why and How Should Youth be Engaged with Climate Change?</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Three-minute video from </a:t>
            </a:r>
            <a:r>
              <a:rPr lang="en-US" dirty="0" err="1">
                <a:latin typeface="Calibri" panose="020F0502020204030204" pitchFamily="34" charset="0"/>
                <a:cs typeface="Calibri" panose="020F0502020204030204" pitchFamily="34" charset="0"/>
              </a:rPr>
              <a:t>Unesco</a:t>
            </a:r>
            <a:endParaRPr dirty="0">
              <a:latin typeface="Calibri" panose="020F0502020204030204" pitchFamily="34" charset="0"/>
              <a:cs typeface="Calibri" panose="020F0502020204030204" pitchFamily="34" charset="0"/>
            </a:endParaRPr>
          </a:p>
        </p:txBody>
      </p:sp>
      <p:sp>
        <p:nvSpPr>
          <p:cNvPr id="314" name="Google Shape;31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with Subhead">
  <p:cSld name="Title and Content with Subhead">
    <p:spTree>
      <p:nvGrpSpPr>
        <p:cNvPr id="1" name="Shape 22"/>
        <p:cNvGrpSpPr/>
        <p:nvPr/>
      </p:nvGrpSpPr>
      <p:grpSpPr>
        <a:xfrm>
          <a:off x="0" y="0"/>
          <a:ext cx="0" cy="0"/>
          <a:chOff x="0" y="0"/>
          <a:chExt cx="0" cy="0"/>
        </a:xfrm>
      </p:grpSpPr>
      <p:sp>
        <p:nvSpPr>
          <p:cNvPr id="23" name="Google Shape;23;p33"/>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body" idx="1"/>
          </p:nvPr>
        </p:nvSpPr>
        <p:spPr>
          <a:xfrm>
            <a:off x="304797" y="1235479"/>
            <a:ext cx="11582403"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33"/>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27" name="Google Shape;27;p33"/>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3"/>
          <p:cNvSpPr txBox="1">
            <a:spLocks noGrp="1"/>
          </p:cNvSpPr>
          <p:nvPr>
            <p:ph type="body" idx="2"/>
          </p:nvPr>
        </p:nvSpPr>
        <p:spPr>
          <a:xfrm>
            <a:off x="304797" y="1600200"/>
            <a:ext cx="11582401" cy="1853841"/>
          </a:xfrm>
          <a:prstGeom prst="rect">
            <a:avLst/>
          </a:prstGeom>
          <a:noFill/>
          <a:ln>
            <a:noFill/>
          </a:ln>
        </p:spPr>
        <p:txBody>
          <a:bodyPr spcFirstLastPara="1" wrap="square" lIns="91425" tIns="0" rIns="91425" bIns="45700" anchor="t" anchorCtr="0">
            <a:spAutoFit/>
          </a:bodyPr>
          <a:lstStyle>
            <a:lvl1pPr marL="457200" lvl="0" indent="-406400" algn="l">
              <a:lnSpc>
                <a:spcPct val="90000"/>
              </a:lnSpc>
              <a:spcBef>
                <a:spcPts val="1000"/>
              </a:spcBef>
              <a:spcAft>
                <a:spcPts val="0"/>
              </a:spcAft>
              <a:buClr>
                <a:srgbClr val="FF6000"/>
              </a:buClr>
              <a:buSzPts val="2800"/>
              <a:buFont typeface="Arial"/>
              <a:buChar char="•"/>
              <a:defRPr/>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94"/>
        <p:cNvGrpSpPr/>
        <p:nvPr/>
      </p:nvGrpSpPr>
      <p:grpSpPr>
        <a:xfrm>
          <a:off x="0" y="0"/>
          <a:ext cx="0" cy="0"/>
          <a:chOff x="0" y="0"/>
          <a:chExt cx="0" cy="0"/>
        </a:xfrm>
      </p:grpSpPr>
      <p:sp>
        <p:nvSpPr>
          <p:cNvPr id="95" name="Google Shape;95;g312e5c83e44_0_103"/>
          <p:cNvSpPr/>
          <p:nvPr/>
        </p:nvSpPr>
        <p:spPr>
          <a:xfrm>
            <a:off x="1304200" y="1640450"/>
            <a:ext cx="4230000" cy="40011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g312e5c83e44_0_103"/>
          <p:cNvSpPr>
            <a:spLocks noGrp="1"/>
          </p:cNvSpPr>
          <p:nvPr>
            <p:ph type="pic" idx="2"/>
          </p:nvPr>
        </p:nvSpPr>
        <p:spPr>
          <a:xfrm>
            <a:off x="508000" y="1205425"/>
            <a:ext cx="4606500" cy="4001100"/>
          </a:xfrm>
          <a:prstGeom prst="rect">
            <a:avLst/>
          </a:prstGeom>
          <a:noFill/>
          <a:ln>
            <a:noFill/>
          </a:ln>
        </p:spPr>
      </p:sp>
      <p:sp>
        <p:nvSpPr>
          <p:cNvPr id="97" name="Google Shape;97;g312e5c83e44_0_10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g312e5c83e44_0_103"/>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9" name="Google Shape;99;g312e5c83e44_0_10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0" name="Google Shape;100;g312e5c83e44_0_10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01" name="Google Shape;101;g312e5c83e44_0_10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02" name="Google Shape;102;g312e5c83e44_0_103"/>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03" name="Google Shape;103;g312e5c83e44_0_103"/>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 Out Box 2 1">
  <p:cSld name="TITLE_ONLY_2_1_1">
    <p:spTree>
      <p:nvGrpSpPr>
        <p:cNvPr id="1" name="Shape 104"/>
        <p:cNvGrpSpPr/>
        <p:nvPr/>
      </p:nvGrpSpPr>
      <p:grpSpPr>
        <a:xfrm>
          <a:off x="0" y="0"/>
          <a:ext cx="0" cy="0"/>
          <a:chOff x="0" y="0"/>
          <a:chExt cx="0" cy="0"/>
        </a:xfrm>
      </p:grpSpPr>
      <p:sp>
        <p:nvSpPr>
          <p:cNvPr id="105" name="Google Shape;105;g3149be593f4_0_30"/>
          <p:cNvSpPr/>
          <p:nvPr/>
        </p:nvSpPr>
        <p:spPr>
          <a:xfrm>
            <a:off x="1304200" y="1640450"/>
            <a:ext cx="4230000" cy="40011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g3149be593f4_0_30"/>
          <p:cNvSpPr>
            <a:spLocks noGrp="1"/>
          </p:cNvSpPr>
          <p:nvPr>
            <p:ph type="pic" idx="2"/>
          </p:nvPr>
        </p:nvSpPr>
        <p:spPr>
          <a:xfrm>
            <a:off x="508000" y="1205425"/>
            <a:ext cx="4606500" cy="4001100"/>
          </a:xfrm>
          <a:prstGeom prst="rect">
            <a:avLst/>
          </a:prstGeom>
          <a:noFill/>
          <a:ln>
            <a:noFill/>
          </a:ln>
        </p:spPr>
      </p:sp>
      <p:sp>
        <p:nvSpPr>
          <p:cNvPr id="107" name="Google Shape;107;g3149be593f4_0_3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g3149be593f4_0_30"/>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09" name="Google Shape;109;g3149be593f4_0_30"/>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0" name="Google Shape;110;g3149be593f4_0_30"/>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11" name="Google Shape;111;g3149be593f4_0_30"/>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12" name="Google Shape;112;g3149be593f4_0_30"/>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13" name="Google Shape;113;g3149be593f4_0_30"/>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114"/>
        <p:cNvGrpSpPr/>
        <p:nvPr/>
      </p:nvGrpSpPr>
      <p:grpSpPr>
        <a:xfrm>
          <a:off x="0" y="0"/>
          <a:ext cx="0" cy="0"/>
          <a:chOff x="0" y="0"/>
          <a:chExt cx="0" cy="0"/>
        </a:xfrm>
      </p:grpSpPr>
      <p:sp>
        <p:nvSpPr>
          <p:cNvPr id="115" name="Google Shape;115;g312e5c83e44_0_113"/>
          <p:cNvSpPr/>
          <p:nvPr/>
        </p:nvSpPr>
        <p:spPr>
          <a:xfrm>
            <a:off x="7444775" y="1520275"/>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g312e5c83e44_0_113"/>
          <p:cNvSpPr>
            <a:spLocks noGrp="1"/>
          </p:cNvSpPr>
          <p:nvPr>
            <p:ph type="pic" idx="2"/>
          </p:nvPr>
        </p:nvSpPr>
        <p:spPr>
          <a:xfrm>
            <a:off x="6648575" y="1085250"/>
            <a:ext cx="4606500" cy="4001100"/>
          </a:xfrm>
          <a:prstGeom prst="rect">
            <a:avLst/>
          </a:prstGeom>
          <a:noFill/>
          <a:ln>
            <a:noFill/>
          </a:ln>
        </p:spPr>
      </p:sp>
      <p:sp>
        <p:nvSpPr>
          <p:cNvPr id="117" name="Google Shape;117;g312e5c83e44_0_11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8" name="Google Shape;118;g312e5c83e44_0_113"/>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19" name="Google Shape;119;g312e5c83e44_0_113"/>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20" name="Google Shape;120;g312e5c83e44_0_113"/>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21" name="Google Shape;121;g312e5c83e44_0_113"/>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e Big Question 2">
  <p:cSld name="TITLE_ONLY_1_3">
    <p:spTree>
      <p:nvGrpSpPr>
        <p:cNvPr id="1" name="Shape 122"/>
        <p:cNvGrpSpPr/>
        <p:nvPr/>
      </p:nvGrpSpPr>
      <p:grpSpPr>
        <a:xfrm>
          <a:off x="0" y="0"/>
          <a:ext cx="0" cy="0"/>
          <a:chOff x="0" y="0"/>
          <a:chExt cx="0" cy="0"/>
        </a:xfrm>
      </p:grpSpPr>
      <p:sp>
        <p:nvSpPr>
          <p:cNvPr id="123" name="Google Shape;123;g3149be593f4_0_50"/>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 name="Google Shape;124;g3149be593f4_0_50"/>
          <p:cNvSpPr>
            <a:spLocks noGrp="1"/>
          </p:cNvSpPr>
          <p:nvPr>
            <p:ph type="pic" idx="2"/>
          </p:nvPr>
        </p:nvSpPr>
        <p:spPr>
          <a:xfrm>
            <a:off x="6648575" y="1085250"/>
            <a:ext cx="4606500" cy="4001100"/>
          </a:xfrm>
          <a:prstGeom prst="rect">
            <a:avLst/>
          </a:prstGeom>
          <a:noFill/>
          <a:ln>
            <a:noFill/>
          </a:ln>
        </p:spPr>
      </p:sp>
      <p:sp>
        <p:nvSpPr>
          <p:cNvPr id="125" name="Google Shape;125;g3149be593f4_0_5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 name="Google Shape;126;g3149be593f4_0_50"/>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27" name="Google Shape;127;g3149be593f4_0_50"/>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28" name="Google Shape;128;g3149be593f4_0_50"/>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29" name="Google Shape;129;g3149be593f4_0_50"/>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e Big Question 1">
  <p:cSld name="TITLE_ONLY_1_2">
    <p:spTree>
      <p:nvGrpSpPr>
        <p:cNvPr id="1" name="Shape 130"/>
        <p:cNvGrpSpPr/>
        <p:nvPr/>
      </p:nvGrpSpPr>
      <p:grpSpPr>
        <a:xfrm>
          <a:off x="0" y="0"/>
          <a:ext cx="0" cy="0"/>
          <a:chOff x="0" y="0"/>
          <a:chExt cx="0" cy="0"/>
        </a:xfrm>
      </p:grpSpPr>
      <p:sp>
        <p:nvSpPr>
          <p:cNvPr id="131" name="Google Shape;131;g3149be593f4_0_10"/>
          <p:cNvSpPr/>
          <p:nvPr/>
        </p:nvSpPr>
        <p:spPr>
          <a:xfrm>
            <a:off x="7444775" y="1520275"/>
            <a:ext cx="4230000" cy="40011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g3149be593f4_0_10"/>
          <p:cNvSpPr>
            <a:spLocks noGrp="1"/>
          </p:cNvSpPr>
          <p:nvPr>
            <p:ph type="pic" idx="2"/>
          </p:nvPr>
        </p:nvSpPr>
        <p:spPr>
          <a:xfrm>
            <a:off x="6648575" y="1085250"/>
            <a:ext cx="4606500" cy="4001100"/>
          </a:xfrm>
          <a:prstGeom prst="rect">
            <a:avLst/>
          </a:prstGeom>
          <a:noFill/>
          <a:ln>
            <a:noFill/>
          </a:ln>
        </p:spPr>
      </p:sp>
      <p:sp>
        <p:nvSpPr>
          <p:cNvPr id="133" name="Google Shape;133;g3149be593f4_0_1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g3149be593f4_0_10"/>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35" name="Google Shape;135;g3149be593f4_0_10"/>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36" name="Google Shape;136;g3149be593f4_0_10"/>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37" name="Google Shape;137;g3149be593f4_0_10"/>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138"/>
        <p:cNvGrpSpPr/>
        <p:nvPr/>
      </p:nvGrpSpPr>
      <p:grpSpPr>
        <a:xfrm>
          <a:off x="0" y="0"/>
          <a:ext cx="0" cy="0"/>
          <a:chOff x="0" y="0"/>
          <a:chExt cx="0" cy="0"/>
        </a:xfrm>
      </p:grpSpPr>
      <p:sp>
        <p:nvSpPr>
          <p:cNvPr id="139" name="Google Shape;139;g312e5c83e44_0_123"/>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0" name="Google Shape;140;g312e5c83e44_0_123"/>
          <p:cNvSpPr>
            <a:spLocks noGrp="1"/>
          </p:cNvSpPr>
          <p:nvPr>
            <p:ph type="pic" idx="2"/>
          </p:nvPr>
        </p:nvSpPr>
        <p:spPr>
          <a:xfrm>
            <a:off x="6648575" y="1085250"/>
            <a:ext cx="4606500" cy="4001100"/>
          </a:xfrm>
          <a:prstGeom prst="rect">
            <a:avLst/>
          </a:prstGeom>
          <a:noFill/>
          <a:ln>
            <a:noFill/>
          </a:ln>
        </p:spPr>
      </p:sp>
      <p:sp>
        <p:nvSpPr>
          <p:cNvPr id="141" name="Google Shape;141;g312e5c83e44_0_12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g312e5c83e44_0_123"/>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43" name="Google Shape;143;g312e5c83e44_0_123"/>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44" name="Google Shape;144;g312e5c83e44_0_123"/>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45" name="Google Shape;145;g312e5c83e44_0_123"/>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146"/>
        <p:cNvGrpSpPr/>
        <p:nvPr/>
      </p:nvGrpSpPr>
      <p:grpSpPr>
        <a:xfrm>
          <a:off x="0" y="0"/>
          <a:ext cx="0" cy="0"/>
          <a:chOff x="0" y="0"/>
          <a:chExt cx="0" cy="0"/>
        </a:xfrm>
      </p:grpSpPr>
      <p:sp>
        <p:nvSpPr>
          <p:cNvPr id="147" name="Google Shape;147;g312e5c83e44_0_131"/>
          <p:cNvSpPr txBox="1">
            <a:spLocks noGrp="1"/>
          </p:cNvSpPr>
          <p:nvPr>
            <p:ph type="sldNum" idx="12"/>
          </p:nvPr>
        </p:nvSpPr>
        <p:spPr>
          <a:xfrm>
            <a:off x="11233469" y="6396276"/>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pic>
        <p:nvPicPr>
          <p:cNvPr id="148" name="Google Shape;148;g312e5c83e44_0_131"/>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49" name="Google Shape;149;g312e5c83e44_0_131"/>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g312e5c83e44_0_131"/>
          <p:cNvSpPr txBox="1">
            <a:spLocks noGrp="1"/>
          </p:cNvSpPr>
          <p:nvPr>
            <p:ph type="sldNum" idx="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51" name="Google Shape;151;g312e5c83e44_0_131"/>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152" name="Google Shape;152;g312e5c83e44_0_131"/>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53" name="Google Shape;153;g312e5c83e44_0_13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54" name="Google Shape;154;g312e5c83e44_0_131"/>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155" name="Google Shape;155;g312e5c83e44_0_131"/>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56" name="Google Shape;156;g312e5c83e44_0_131"/>
          <p:cNvSpPr txBox="1">
            <a:spLocks noGrp="1"/>
          </p:cNvSpPr>
          <p:nvPr>
            <p:ph type="body" idx="1"/>
          </p:nvPr>
        </p:nvSpPr>
        <p:spPr>
          <a:xfrm>
            <a:off x="6645050" y="2287750"/>
            <a:ext cx="4744500" cy="31326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157"/>
        <p:cNvGrpSpPr/>
        <p:nvPr/>
      </p:nvGrpSpPr>
      <p:grpSpPr>
        <a:xfrm>
          <a:off x="0" y="0"/>
          <a:ext cx="0" cy="0"/>
          <a:chOff x="0" y="0"/>
          <a:chExt cx="0" cy="0"/>
        </a:xfrm>
      </p:grpSpPr>
      <p:sp>
        <p:nvSpPr>
          <p:cNvPr id="158" name="Google Shape;158;g312e5c83e44_0_142"/>
          <p:cNvSpPr txBox="1">
            <a:spLocks noGrp="1"/>
          </p:cNvSpPr>
          <p:nvPr>
            <p:ph type="sldNum" idx="12"/>
          </p:nvPr>
        </p:nvSpPr>
        <p:spPr>
          <a:xfrm>
            <a:off x="11233469" y="6396276"/>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59" name="Google Shape;159;g312e5c83e44_0_142"/>
          <p:cNvSpPr txBox="1">
            <a:spLocks noGrp="1"/>
          </p:cNvSpPr>
          <p:nvPr>
            <p:ph type="sldNum" idx="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60" name="Google Shape;160;g312e5c83e44_0_142"/>
          <p:cNvCxnSpPr/>
          <p:nvPr/>
        </p:nvCxnSpPr>
        <p:spPr>
          <a:xfrm rot="10800000" flipH="1">
            <a:off x="0" y="3534878"/>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61" name="Google Shape;161;g312e5c83e44_0_14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62" name="Google Shape;162;g312e5c83e44_0_142"/>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63" name="Google Shape;163;g312e5c83e44_0_142"/>
          <p:cNvSpPr txBox="1">
            <a:spLocks noGrp="1"/>
          </p:cNvSpPr>
          <p:nvPr>
            <p:ph type="title"/>
          </p:nvPr>
        </p:nvSpPr>
        <p:spPr>
          <a:xfrm>
            <a:off x="239325" y="2797703"/>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64"/>
        <p:cNvGrpSpPr/>
        <p:nvPr/>
      </p:nvGrpSpPr>
      <p:grpSpPr>
        <a:xfrm>
          <a:off x="0" y="0"/>
          <a:ext cx="0" cy="0"/>
          <a:chOff x="0" y="0"/>
          <a:chExt cx="0" cy="0"/>
        </a:xfrm>
      </p:grpSpPr>
      <p:sp>
        <p:nvSpPr>
          <p:cNvPr id="165" name="Google Shape;165;g312e5c83e44_0_151"/>
          <p:cNvSpPr txBox="1">
            <a:spLocks noGrp="1"/>
          </p:cNvSpPr>
          <p:nvPr>
            <p:ph type="sldNum" idx="12"/>
          </p:nvPr>
        </p:nvSpPr>
        <p:spPr>
          <a:xfrm>
            <a:off x="11233469" y="6396276"/>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66" name="Google Shape;166;g312e5c83e44_0_151"/>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g312e5c83e44_0_151"/>
          <p:cNvSpPr txBox="1">
            <a:spLocks noGrp="1"/>
          </p:cNvSpPr>
          <p:nvPr>
            <p:ph type="sldNum" idx="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68" name="Google Shape;168;g312e5c83e44_0_151"/>
          <p:cNvSpPr txBox="1">
            <a:spLocks noGrp="1"/>
          </p:cNvSpPr>
          <p:nvPr>
            <p:ph type="title"/>
          </p:nvPr>
        </p:nvSpPr>
        <p:spPr>
          <a:xfrm>
            <a:off x="1168525" y="158875"/>
            <a:ext cx="9939300" cy="774300"/>
          </a:xfrm>
          <a:prstGeom prst="rect">
            <a:avLst/>
          </a:prstGeom>
        </p:spPr>
        <p:txBody>
          <a:bodyPr spcFirstLastPara="1" wrap="square" lIns="0" tIns="0" rIns="0" bIns="0" anchor="t" anchorCtr="0">
            <a:sp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g312e5c83e44_0_151"/>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70" name="Google Shape;170;g312e5c83e44_0_151"/>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71"/>
        <p:cNvGrpSpPr/>
        <p:nvPr/>
      </p:nvGrpSpPr>
      <p:grpSpPr>
        <a:xfrm>
          <a:off x="0" y="0"/>
          <a:ext cx="0" cy="0"/>
          <a:chOff x="0" y="0"/>
          <a:chExt cx="0" cy="0"/>
        </a:xfrm>
      </p:grpSpPr>
      <p:sp>
        <p:nvSpPr>
          <p:cNvPr id="172" name="Google Shape;172;g312e5c83e44_0_158"/>
          <p:cNvSpPr txBox="1">
            <a:spLocks noGrp="1"/>
          </p:cNvSpPr>
          <p:nvPr>
            <p:ph type="sldNum" idx="12"/>
          </p:nvPr>
        </p:nvSpPr>
        <p:spPr>
          <a:xfrm>
            <a:off x="11233469" y="6396276"/>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73" name="Google Shape;173;g312e5c83e44_0_158"/>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g312e5c83e44_0_158"/>
          <p:cNvSpPr txBox="1">
            <a:spLocks noGrp="1"/>
          </p:cNvSpPr>
          <p:nvPr>
            <p:ph type="sldNum" idx="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75" name="Google Shape;175;g312e5c83e44_0_158"/>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76" name="Google Shape;176;g312e5c83e44_0_158"/>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77" name="Google Shape;177;g312e5c83e44_0_158"/>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78" name="Google Shape;178;g312e5c83e44_0_158"/>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 name="Google Shape;33;p29"/>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34" name="Google Shape;34;p29"/>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9"/>
        <p:cNvGrpSpPr/>
        <p:nvPr/>
      </p:nvGrpSpPr>
      <p:grpSpPr>
        <a:xfrm>
          <a:off x="0" y="0"/>
          <a:ext cx="0" cy="0"/>
          <a:chOff x="0" y="0"/>
          <a:chExt cx="0" cy="0"/>
        </a:xfrm>
      </p:grpSpPr>
      <p:sp>
        <p:nvSpPr>
          <p:cNvPr id="180" name="Google Shape;180;g312e5c83e44_0_334"/>
          <p:cNvSpPr txBox="1">
            <a:spLocks noGrp="1"/>
          </p:cNvSpPr>
          <p:nvPr>
            <p:ph type="title"/>
          </p:nvPr>
        </p:nvSpPr>
        <p:spPr>
          <a:xfrm>
            <a:off x="838200" y="2183168"/>
            <a:ext cx="10515600" cy="923400"/>
          </a:xfrm>
          <a:prstGeom prst="rect">
            <a:avLst/>
          </a:prstGeom>
          <a:noFill/>
          <a:ln>
            <a:noFill/>
          </a:ln>
        </p:spPr>
        <p:txBody>
          <a:bodyPr spcFirstLastPara="1" wrap="square" lIns="91425" tIns="45700" rIns="91425" bIns="45700" anchor="t" anchorCtr="0">
            <a:spAutoFit/>
          </a:bodyPr>
          <a:lstStyle>
            <a:lvl1pPr marR="0" lvl="0" algn="l">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1" name="Google Shape;181;g312e5c83e44_0_334"/>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2" name="Google Shape;182;g312e5c83e44_0_334"/>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312e5c83e44_0_334"/>
          <p:cNvSpPr txBox="1">
            <a:spLocks noGrp="1"/>
          </p:cNvSpPr>
          <p:nvPr>
            <p:ph type="body" idx="1"/>
          </p:nvPr>
        </p:nvSpPr>
        <p:spPr>
          <a:xfrm>
            <a:off x="838199" y="3635375"/>
            <a:ext cx="10515600" cy="757200"/>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184"/>
        <p:cNvGrpSpPr/>
        <p:nvPr/>
      </p:nvGrpSpPr>
      <p:grpSpPr>
        <a:xfrm>
          <a:off x="0" y="0"/>
          <a:ext cx="0" cy="0"/>
          <a:chOff x="0" y="0"/>
          <a:chExt cx="0" cy="0"/>
        </a:xfrm>
      </p:grpSpPr>
      <p:sp>
        <p:nvSpPr>
          <p:cNvPr id="185" name="Google Shape;185;g312e5c83e44_0_339"/>
          <p:cNvSpPr txBox="1">
            <a:spLocks noGrp="1"/>
          </p:cNvSpPr>
          <p:nvPr>
            <p:ph type="title"/>
          </p:nvPr>
        </p:nvSpPr>
        <p:spPr>
          <a:xfrm>
            <a:off x="304800" y="1"/>
            <a:ext cx="11582400" cy="9978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312e5c83e44_0_339"/>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7" name="Google Shape;187;g312e5c83e44_0_339"/>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g312e5c83e44_0_339"/>
          <p:cNvSpPr txBox="1">
            <a:spLocks noGrp="1"/>
          </p:cNvSpPr>
          <p:nvPr>
            <p:ph type="body" idx="1"/>
          </p:nvPr>
        </p:nvSpPr>
        <p:spPr>
          <a:xfrm>
            <a:off x="4133056" y="1784195"/>
            <a:ext cx="3925800" cy="454560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89" name="Google Shape;189;g312e5c83e44_0_339"/>
          <p:cNvSpPr txBox="1">
            <a:spLocks noGrp="1"/>
          </p:cNvSpPr>
          <p:nvPr>
            <p:ph type="body" idx="2"/>
          </p:nvPr>
        </p:nvSpPr>
        <p:spPr>
          <a:xfrm>
            <a:off x="8266112" y="1783898"/>
            <a:ext cx="3925800" cy="454560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90" name="Google Shape;190;g312e5c83e44_0_339"/>
          <p:cNvSpPr txBox="1">
            <a:spLocks noGrp="1"/>
          </p:cNvSpPr>
          <p:nvPr>
            <p:ph type="body" idx="3"/>
          </p:nvPr>
        </p:nvSpPr>
        <p:spPr>
          <a:xfrm>
            <a:off x="0" y="1783898"/>
            <a:ext cx="3925800" cy="454560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91" name="Google Shape;191;g312e5c83e44_0_339"/>
          <p:cNvSpPr txBox="1">
            <a:spLocks noGrp="1"/>
          </p:cNvSpPr>
          <p:nvPr>
            <p:ph type="body" idx="4"/>
          </p:nvPr>
        </p:nvSpPr>
        <p:spPr>
          <a:xfrm>
            <a:off x="304801" y="1174990"/>
            <a:ext cx="11582400" cy="506100"/>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chemeClr val="lt2"/>
              </a:buClr>
              <a:buSzPts val="1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2" name="Google Shape;192;g312e5c83e44_0_339"/>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1">
  <p:cSld name="Custom Layout_1_1">
    <p:spTree>
      <p:nvGrpSpPr>
        <p:cNvPr id="1" name="Shape 193"/>
        <p:cNvGrpSpPr/>
        <p:nvPr/>
      </p:nvGrpSpPr>
      <p:grpSpPr>
        <a:xfrm>
          <a:off x="0" y="0"/>
          <a:ext cx="0" cy="0"/>
          <a:chOff x="0" y="0"/>
          <a:chExt cx="0" cy="0"/>
        </a:xfrm>
      </p:grpSpPr>
      <p:sp>
        <p:nvSpPr>
          <p:cNvPr id="194" name="Google Shape;194;g3149be593f4_0_83"/>
          <p:cNvSpPr txBox="1">
            <a:spLocks noGrp="1"/>
          </p:cNvSpPr>
          <p:nvPr>
            <p:ph type="title"/>
          </p:nvPr>
        </p:nvSpPr>
        <p:spPr>
          <a:xfrm>
            <a:off x="304800" y="1"/>
            <a:ext cx="11582400" cy="9978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g3149be593f4_0_83"/>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6" name="Google Shape;196;g3149be593f4_0_83"/>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595959"/>
              </a:buClr>
              <a:buSzPts val="1400"/>
              <a:buNone/>
              <a:defRPr>
                <a:solidFill>
                  <a:srgbClr val="595959"/>
                </a:solidFill>
              </a:defRPr>
            </a:lvl1pPr>
            <a:lvl2pPr lvl="1" algn="l">
              <a:lnSpc>
                <a:spcPct val="100000"/>
              </a:lnSpc>
              <a:spcBef>
                <a:spcPts val="0"/>
              </a:spcBef>
              <a:spcAft>
                <a:spcPts val="0"/>
              </a:spcAft>
              <a:buClr>
                <a:srgbClr val="595959"/>
              </a:buClr>
              <a:buSzPts val="1400"/>
              <a:buNone/>
              <a:defRPr>
                <a:solidFill>
                  <a:srgbClr val="595959"/>
                </a:solidFill>
              </a:defRPr>
            </a:lvl2pPr>
            <a:lvl3pPr lvl="2" algn="l">
              <a:lnSpc>
                <a:spcPct val="100000"/>
              </a:lnSpc>
              <a:spcBef>
                <a:spcPts val="0"/>
              </a:spcBef>
              <a:spcAft>
                <a:spcPts val="0"/>
              </a:spcAft>
              <a:buClr>
                <a:srgbClr val="595959"/>
              </a:buClr>
              <a:buSzPts val="1400"/>
              <a:buNone/>
              <a:defRPr>
                <a:solidFill>
                  <a:srgbClr val="595959"/>
                </a:solidFill>
              </a:defRPr>
            </a:lvl3pPr>
            <a:lvl4pPr lvl="3" algn="l">
              <a:lnSpc>
                <a:spcPct val="100000"/>
              </a:lnSpc>
              <a:spcBef>
                <a:spcPts val="0"/>
              </a:spcBef>
              <a:spcAft>
                <a:spcPts val="0"/>
              </a:spcAft>
              <a:buClr>
                <a:srgbClr val="595959"/>
              </a:buClr>
              <a:buSzPts val="1400"/>
              <a:buNone/>
              <a:defRPr>
                <a:solidFill>
                  <a:srgbClr val="595959"/>
                </a:solidFill>
              </a:defRPr>
            </a:lvl4pPr>
            <a:lvl5pPr lvl="4" algn="l">
              <a:lnSpc>
                <a:spcPct val="100000"/>
              </a:lnSpc>
              <a:spcBef>
                <a:spcPts val="0"/>
              </a:spcBef>
              <a:spcAft>
                <a:spcPts val="0"/>
              </a:spcAft>
              <a:buClr>
                <a:srgbClr val="595959"/>
              </a:buClr>
              <a:buSzPts val="1400"/>
              <a:buNone/>
              <a:defRPr>
                <a:solidFill>
                  <a:srgbClr val="595959"/>
                </a:solidFill>
              </a:defRPr>
            </a:lvl5pPr>
            <a:lvl6pPr lvl="5" algn="l">
              <a:lnSpc>
                <a:spcPct val="100000"/>
              </a:lnSpc>
              <a:spcBef>
                <a:spcPts val="0"/>
              </a:spcBef>
              <a:spcAft>
                <a:spcPts val="0"/>
              </a:spcAft>
              <a:buClr>
                <a:srgbClr val="595959"/>
              </a:buClr>
              <a:buSzPts val="1400"/>
              <a:buNone/>
              <a:defRPr>
                <a:solidFill>
                  <a:srgbClr val="595959"/>
                </a:solidFill>
              </a:defRPr>
            </a:lvl6pPr>
            <a:lvl7pPr lvl="6" algn="l">
              <a:lnSpc>
                <a:spcPct val="100000"/>
              </a:lnSpc>
              <a:spcBef>
                <a:spcPts val="0"/>
              </a:spcBef>
              <a:spcAft>
                <a:spcPts val="0"/>
              </a:spcAft>
              <a:buClr>
                <a:srgbClr val="595959"/>
              </a:buClr>
              <a:buSzPts val="1400"/>
              <a:buNone/>
              <a:defRPr>
                <a:solidFill>
                  <a:srgbClr val="595959"/>
                </a:solidFill>
              </a:defRPr>
            </a:lvl7pPr>
            <a:lvl8pPr lvl="7" algn="l">
              <a:lnSpc>
                <a:spcPct val="100000"/>
              </a:lnSpc>
              <a:spcBef>
                <a:spcPts val="0"/>
              </a:spcBef>
              <a:spcAft>
                <a:spcPts val="0"/>
              </a:spcAft>
              <a:buClr>
                <a:srgbClr val="595959"/>
              </a:buClr>
              <a:buSzPts val="1400"/>
              <a:buNone/>
              <a:defRPr>
                <a:solidFill>
                  <a:srgbClr val="595959"/>
                </a:solidFill>
              </a:defRPr>
            </a:lvl8pPr>
            <a:lvl9pPr lvl="8" algn="l">
              <a:lnSpc>
                <a:spcPct val="100000"/>
              </a:lnSpc>
              <a:spcBef>
                <a:spcPts val="0"/>
              </a:spcBef>
              <a:spcAft>
                <a:spcPts val="0"/>
              </a:spcAft>
              <a:buClr>
                <a:srgbClr val="595959"/>
              </a:buClr>
              <a:buSzPts val="1400"/>
              <a:buNone/>
              <a:defRPr>
                <a:solidFill>
                  <a:srgbClr val="595959"/>
                </a:solidFill>
              </a:defRPr>
            </a:lvl9pPr>
          </a:lstStyle>
          <a:p>
            <a:endParaRPr/>
          </a:p>
        </p:txBody>
      </p:sp>
      <p:sp>
        <p:nvSpPr>
          <p:cNvPr id="197" name="Google Shape;197;g3149be593f4_0_83"/>
          <p:cNvSpPr txBox="1">
            <a:spLocks noGrp="1"/>
          </p:cNvSpPr>
          <p:nvPr>
            <p:ph type="body" idx="1"/>
          </p:nvPr>
        </p:nvSpPr>
        <p:spPr>
          <a:xfrm>
            <a:off x="4133056" y="1784195"/>
            <a:ext cx="3925800" cy="454560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Clr>
                <a:srgbClr val="595959"/>
              </a:buClr>
              <a:buSzPts val="2800"/>
              <a:buNone/>
              <a:defRPr>
                <a:solidFill>
                  <a:srgbClr val="595959"/>
                </a:solidFill>
              </a:defRPr>
            </a:lvl1pPr>
            <a:lvl2pPr marL="914400" lvl="1" indent="-228600" algn="l">
              <a:lnSpc>
                <a:spcPct val="90000"/>
              </a:lnSpc>
              <a:spcBef>
                <a:spcPts val="500"/>
              </a:spcBef>
              <a:spcAft>
                <a:spcPts val="0"/>
              </a:spcAft>
              <a:buClr>
                <a:srgbClr val="595959"/>
              </a:buClr>
              <a:buSzPts val="2400"/>
              <a:buNone/>
              <a:defRPr>
                <a:solidFill>
                  <a:srgbClr val="595959"/>
                </a:solidFill>
              </a:defRPr>
            </a:lvl2pPr>
            <a:lvl3pPr marL="1371600" lvl="2" indent="-228600" algn="l">
              <a:lnSpc>
                <a:spcPct val="90000"/>
              </a:lnSpc>
              <a:spcBef>
                <a:spcPts val="500"/>
              </a:spcBef>
              <a:spcAft>
                <a:spcPts val="0"/>
              </a:spcAft>
              <a:buClr>
                <a:srgbClr val="595959"/>
              </a:buClr>
              <a:buSzPts val="2000"/>
              <a:buNone/>
              <a:defRPr>
                <a:solidFill>
                  <a:srgbClr val="595959"/>
                </a:solidFill>
              </a:defRPr>
            </a:lvl3pPr>
            <a:lvl4pPr marL="1828800" lvl="3" indent="-228600" algn="l">
              <a:lnSpc>
                <a:spcPct val="90000"/>
              </a:lnSpc>
              <a:spcBef>
                <a:spcPts val="500"/>
              </a:spcBef>
              <a:spcAft>
                <a:spcPts val="0"/>
              </a:spcAft>
              <a:buClr>
                <a:srgbClr val="595959"/>
              </a:buClr>
              <a:buSzPts val="2000"/>
              <a:buNone/>
              <a:defRPr>
                <a:solidFill>
                  <a:srgbClr val="595959"/>
                </a:solidFill>
              </a:defRPr>
            </a:lvl4pPr>
            <a:lvl5pPr marL="2286000" lvl="4" indent="-228600" algn="l">
              <a:lnSpc>
                <a:spcPct val="90000"/>
              </a:lnSpc>
              <a:spcBef>
                <a:spcPts val="500"/>
              </a:spcBef>
              <a:spcAft>
                <a:spcPts val="0"/>
              </a:spcAft>
              <a:buClr>
                <a:srgbClr val="595959"/>
              </a:buClr>
              <a:buSzPts val="2000"/>
              <a:buNone/>
              <a:defRPr>
                <a:solidFill>
                  <a:srgbClr val="595959"/>
                </a:solidFill>
              </a:defRPr>
            </a:lvl5pPr>
            <a:lvl6pPr marL="2743200" lvl="5" indent="-342900" algn="l">
              <a:lnSpc>
                <a:spcPct val="90000"/>
              </a:lnSpc>
              <a:spcBef>
                <a:spcPts val="500"/>
              </a:spcBef>
              <a:spcAft>
                <a:spcPts val="0"/>
              </a:spcAft>
              <a:buClr>
                <a:srgbClr val="595959"/>
              </a:buClr>
              <a:buSzPts val="1800"/>
              <a:buChar char="•"/>
              <a:defRPr>
                <a:solidFill>
                  <a:srgbClr val="595959"/>
                </a:solidFill>
              </a:defRPr>
            </a:lvl6pPr>
            <a:lvl7pPr marL="3200400" lvl="6" indent="-342900" algn="l">
              <a:lnSpc>
                <a:spcPct val="90000"/>
              </a:lnSpc>
              <a:spcBef>
                <a:spcPts val="500"/>
              </a:spcBef>
              <a:spcAft>
                <a:spcPts val="0"/>
              </a:spcAft>
              <a:buClr>
                <a:srgbClr val="595959"/>
              </a:buClr>
              <a:buSzPts val="1800"/>
              <a:buChar char="•"/>
              <a:defRPr>
                <a:solidFill>
                  <a:srgbClr val="595959"/>
                </a:solidFill>
              </a:defRPr>
            </a:lvl7pPr>
            <a:lvl8pPr marL="3657600" lvl="7" indent="-342900" algn="l">
              <a:lnSpc>
                <a:spcPct val="90000"/>
              </a:lnSpc>
              <a:spcBef>
                <a:spcPts val="500"/>
              </a:spcBef>
              <a:spcAft>
                <a:spcPts val="0"/>
              </a:spcAft>
              <a:buClr>
                <a:srgbClr val="595959"/>
              </a:buClr>
              <a:buSzPts val="1800"/>
              <a:buChar char="•"/>
              <a:defRPr>
                <a:solidFill>
                  <a:srgbClr val="595959"/>
                </a:solidFill>
              </a:defRPr>
            </a:lvl8pPr>
            <a:lvl9pPr marL="4114800" lvl="8" indent="-342900" algn="l">
              <a:lnSpc>
                <a:spcPct val="90000"/>
              </a:lnSpc>
              <a:spcBef>
                <a:spcPts val="500"/>
              </a:spcBef>
              <a:spcAft>
                <a:spcPts val="0"/>
              </a:spcAft>
              <a:buClr>
                <a:srgbClr val="595959"/>
              </a:buClr>
              <a:buSzPts val="1800"/>
              <a:buChar char="•"/>
              <a:defRPr>
                <a:solidFill>
                  <a:srgbClr val="595959"/>
                </a:solidFill>
              </a:defRPr>
            </a:lvl9pPr>
          </a:lstStyle>
          <a:p>
            <a:endParaRPr/>
          </a:p>
        </p:txBody>
      </p:sp>
      <p:sp>
        <p:nvSpPr>
          <p:cNvPr id="198" name="Google Shape;198;g3149be593f4_0_83"/>
          <p:cNvSpPr txBox="1">
            <a:spLocks noGrp="1"/>
          </p:cNvSpPr>
          <p:nvPr>
            <p:ph type="body" idx="2"/>
          </p:nvPr>
        </p:nvSpPr>
        <p:spPr>
          <a:xfrm>
            <a:off x="8266112" y="1783898"/>
            <a:ext cx="3925800" cy="454560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Clr>
                <a:srgbClr val="595959"/>
              </a:buClr>
              <a:buSzPts val="2800"/>
              <a:buNone/>
              <a:defRPr>
                <a:solidFill>
                  <a:srgbClr val="595959"/>
                </a:solidFill>
              </a:defRPr>
            </a:lvl1pPr>
            <a:lvl2pPr marL="914400" lvl="1" indent="-228600" algn="l">
              <a:lnSpc>
                <a:spcPct val="90000"/>
              </a:lnSpc>
              <a:spcBef>
                <a:spcPts val="500"/>
              </a:spcBef>
              <a:spcAft>
                <a:spcPts val="0"/>
              </a:spcAft>
              <a:buClr>
                <a:srgbClr val="595959"/>
              </a:buClr>
              <a:buSzPts val="2400"/>
              <a:buNone/>
              <a:defRPr>
                <a:solidFill>
                  <a:srgbClr val="595959"/>
                </a:solidFill>
              </a:defRPr>
            </a:lvl2pPr>
            <a:lvl3pPr marL="1371600" lvl="2" indent="-228600" algn="l">
              <a:lnSpc>
                <a:spcPct val="90000"/>
              </a:lnSpc>
              <a:spcBef>
                <a:spcPts val="500"/>
              </a:spcBef>
              <a:spcAft>
                <a:spcPts val="0"/>
              </a:spcAft>
              <a:buClr>
                <a:srgbClr val="595959"/>
              </a:buClr>
              <a:buSzPts val="2000"/>
              <a:buNone/>
              <a:defRPr>
                <a:solidFill>
                  <a:srgbClr val="595959"/>
                </a:solidFill>
              </a:defRPr>
            </a:lvl3pPr>
            <a:lvl4pPr marL="1828800" lvl="3" indent="-228600" algn="l">
              <a:lnSpc>
                <a:spcPct val="90000"/>
              </a:lnSpc>
              <a:spcBef>
                <a:spcPts val="500"/>
              </a:spcBef>
              <a:spcAft>
                <a:spcPts val="0"/>
              </a:spcAft>
              <a:buClr>
                <a:srgbClr val="595959"/>
              </a:buClr>
              <a:buSzPts val="2000"/>
              <a:buNone/>
              <a:defRPr>
                <a:solidFill>
                  <a:srgbClr val="595959"/>
                </a:solidFill>
              </a:defRPr>
            </a:lvl4pPr>
            <a:lvl5pPr marL="2286000" lvl="4" indent="-228600" algn="l">
              <a:lnSpc>
                <a:spcPct val="90000"/>
              </a:lnSpc>
              <a:spcBef>
                <a:spcPts val="500"/>
              </a:spcBef>
              <a:spcAft>
                <a:spcPts val="0"/>
              </a:spcAft>
              <a:buClr>
                <a:srgbClr val="595959"/>
              </a:buClr>
              <a:buSzPts val="2000"/>
              <a:buNone/>
              <a:defRPr>
                <a:solidFill>
                  <a:srgbClr val="595959"/>
                </a:solidFill>
              </a:defRPr>
            </a:lvl5pPr>
            <a:lvl6pPr marL="2743200" lvl="5" indent="-342900" algn="l">
              <a:lnSpc>
                <a:spcPct val="90000"/>
              </a:lnSpc>
              <a:spcBef>
                <a:spcPts val="500"/>
              </a:spcBef>
              <a:spcAft>
                <a:spcPts val="0"/>
              </a:spcAft>
              <a:buClr>
                <a:srgbClr val="595959"/>
              </a:buClr>
              <a:buSzPts val="1800"/>
              <a:buChar char="•"/>
              <a:defRPr>
                <a:solidFill>
                  <a:srgbClr val="595959"/>
                </a:solidFill>
              </a:defRPr>
            </a:lvl6pPr>
            <a:lvl7pPr marL="3200400" lvl="6" indent="-342900" algn="l">
              <a:lnSpc>
                <a:spcPct val="90000"/>
              </a:lnSpc>
              <a:spcBef>
                <a:spcPts val="500"/>
              </a:spcBef>
              <a:spcAft>
                <a:spcPts val="0"/>
              </a:spcAft>
              <a:buClr>
                <a:srgbClr val="595959"/>
              </a:buClr>
              <a:buSzPts val="1800"/>
              <a:buChar char="•"/>
              <a:defRPr>
                <a:solidFill>
                  <a:srgbClr val="595959"/>
                </a:solidFill>
              </a:defRPr>
            </a:lvl7pPr>
            <a:lvl8pPr marL="3657600" lvl="7" indent="-342900" algn="l">
              <a:lnSpc>
                <a:spcPct val="90000"/>
              </a:lnSpc>
              <a:spcBef>
                <a:spcPts val="500"/>
              </a:spcBef>
              <a:spcAft>
                <a:spcPts val="0"/>
              </a:spcAft>
              <a:buClr>
                <a:srgbClr val="595959"/>
              </a:buClr>
              <a:buSzPts val="1800"/>
              <a:buChar char="•"/>
              <a:defRPr>
                <a:solidFill>
                  <a:srgbClr val="595959"/>
                </a:solidFill>
              </a:defRPr>
            </a:lvl8pPr>
            <a:lvl9pPr marL="4114800" lvl="8" indent="-342900" algn="l">
              <a:lnSpc>
                <a:spcPct val="90000"/>
              </a:lnSpc>
              <a:spcBef>
                <a:spcPts val="500"/>
              </a:spcBef>
              <a:spcAft>
                <a:spcPts val="0"/>
              </a:spcAft>
              <a:buClr>
                <a:srgbClr val="595959"/>
              </a:buClr>
              <a:buSzPts val="1800"/>
              <a:buChar char="•"/>
              <a:defRPr>
                <a:solidFill>
                  <a:srgbClr val="595959"/>
                </a:solidFill>
              </a:defRPr>
            </a:lvl9pPr>
          </a:lstStyle>
          <a:p>
            <a:endParaRPr/>
          </a:p>
        </p:txBody>
      </p:sp>
      <p:sp>
        <p:nvSpPr>
          <p:cNvPr id="199" name="Google Shape;199;g3149be593f4_0_83"/>
          <p:cNvSpPr txBox="1">
            <a:spLocks noGrp="1"/>
          </p:cNvSpPr>
          <p:nvPr>
            <p:ph type="body" idx="3"/>
          </p:nvPr>
        </p:nvSpPr>
        <p:spPr>
          <a:xfrm>
            <a:off x="0" y="1783898"/>
            <a:ext cx="3925800" cy="454560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00" name="Google Shape;200;g3149be593f4_0_83"/>
          <p:cNvSpPr txBox="1">
            <a:spLocks noGrp="1"/>
          </p:cNvSpPr>
          <p:nvPr>
            <p:ph type="body" idx="4"/>
          </p:nvPr>
        </p:nvSpPr>
        <p:spPr>
          <a:xfrm>
            <a:off x="304801" y="1174990"/>
            <a:ext cx="11582400" cy="506100"/>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chemeClr val="lt2"/>
              </a:buClr>
              <a:buSzPts val="1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1" name="Google Shape;201;g3149be593f4_0_8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02" name="Google Shape;202;g3149be593f4_0_83"/>
          <p:cNvSpPr/>
          <p:nvPr/>
        </p:nvSpPr>
        <p:spPr>
          <a:xfrm>
            <a:off x="-28525" y="1175000"/>
            <a:ext cx="12220500" cy="575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3" name="Google Shape;203;g3149be593f4_0_83"/>
          <p:cNvSpPr txBox="1">
            <a:spLocks noGrp="1"/>
          </p:cNvSpPr>
          <p:nvPr>
            <p:ph type="sldNum" idx="5"/>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200" b="1"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200" b="1"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200" b="1"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200" b="1"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200" b="1"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200" b="1"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200" b="1"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200" b="1"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200" b="1"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04" name="Google Shape;204;g3149be593f4_0_83"/>
          <p:cNvSpPr txBox="1">
            <a:spLocks noGrp="1"/>
          </p:cNvSpPr>
          <p:nvPr>
            <p:ph type="ftr" idx="6"/>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595959"/>
              </a:buClr>
              <a:buSzPts val="1600"/>
              <a:buFont typeface="Arial"/>
              <a:buNone/>
              <a:defRPr sz="1200" b="1" i="0" u="none" strike="noStrike" cap="none">
                <a:solidFill>
                  <a:srgbClr val="595959"/>
                </a:solidFill>
                <a:latin typeface="Calibri"/>
                <a:ea typeface="Calibri"/>
                <a:cs typeface="Calibri"/>
                <a:sym typeface="Calibri"/>
              </a:defRPr>
            </a:lvl1pPr>
            <a:lvl2pPr marR="0" lvl="1" algn="l">
              <a:lnSpc>
                <a:spcPct val="100000"/>
              </a:lnSpc>
              <a:spcBef>
                <a:spcPts val="0"/>
              </a:spcBef>
              <a:spcAft>
                <a:spcPts val="0"/>
              </a:spcAft>
              <a:buClr>
                <a:srgbClr val="595959"/>
              </a:buClr>
              <a:buSzPts val="1400"/>
              <a:buFont typeface="Arial"/>
              <a:buNone/>
              <a:defRPr sz="1800" b="0" i="0" u="none" strike="noStrike" cap="none">
                <a:solidFill>
                  <a:srgbClr val="595959"/>
                </a:solidFill>
                <a:latin typeface="Calibri"/>
                <a:ea typeface="Calibri"/>
                <a:cs typeface="Calibri"/>
                <a:sym typeface="Calibri"/>
              </a:defRPr>
            </a:lvl2pPr>
            <a:lvl3pPr marR="0" lvl="2" algn="l">
              <a:lnSpc>
                <a:spcPct val="100000"/>
              </a:lnSpc>
              <a:spcBef>
                <a:spcPts val="0"/>
              </a:spcBef>
              <a:spcAft>
                <a:spcPts val="0"/>
              </a:spcAft>
              <a:buClr>
                <a:srgbClr val="595959"/>
              </a:buClr>
              <a:buSzPts val="1400"/>
              <a:buFont typeface="Arial"/>
              <a:buNone/>
              <a:defRPr sz="1800" b="0" i="0" u="none" strike="noStrike" cap="none">
                <a:solidFill>
                  <a:srgbClr val="595959"/>
                </a:solidFill>
                <a:latin typeface="Calibri"/>
                <a:ea typeface="Calibri"/>
                <a:cs typeface="Calibri"/>
                <a:sym typeface="Calibri"/>
              </a:defRPr>
            </a:lvl3pPr>
            <a:lvl4pPr marR="0" lvl="3" algn="l">
              <a:lnSpc>
                <a:spcPct val="100000"/>
              </a:lnSpc>
              <a:spcBef>
                <a:spcPts val="0"/>
              </a:spcBef>
              <a:spcAft>
                <a:spcPts val="0"/>
              </a:spcAft>
              <a:buClr>
                <a:srgbClr val="595959"/>
              </a:buClr>
              <a:buSzPts val="1400"/>
              <a:buFont typeface="Arial"/>
              <a:buNone/>
              <a:defRPr sz="1800" b="0" i="0" u="none" strike="noStrike" cap="none">
                <a:solidFill>
                  <a:srgbClr val="595959"/>
                </a:solidFill>
                <a:latin typeface="Calibri"/>
                <a:ea typeface="Calibri"/>
                <a:cs typeface="Calibri"/>
                <a:sym typeface="Calibri"/>
              </a:defRPr>
            </a:lvl4pPr>
            <a:lvl5pPr marR="0" lvl="4" algn="l">
              <a:lnSpc>
                <a:spcPct val="100000"/>
              </a:lnSpc>
              <a:spcBef>
                <a:spcPts val="0"/>
              </a:spcBef>
              <a:spcAft>
                <a:spcPts val="0"/>
              </a:spcAft>
              <a:buClr>
                <a:srgbClr val="595959"/>
              </a:buClr>
              <a:buSzPts val="1400"/>
              <a:buFont typeface="Arial"/>
              <a:buNone/>
              <a:defRPr sz="1800" b="0" i="0" u="none" strike="noStrike" cap="none">
                <a:solidFill>
                  <a:srgbClr val="595959"/>
                </a:solidFill>
                <a:latin typeface="Calibri"/>
                <a:ea typeface="Calibri"/>
                <a:cs typeface="Calibri"/>
                <a:sym typeface="Calibri"/>
              </a:defRPr>
            </a:lvl5pPr>
            <a:lvl6pPr marR="0" lvl="5" algn="l">
              <a:lnSpc>
                <a:spcPct val="100000"/>
              </a:lnSpc>
              <a:spcBef>
                <a:spcPts val="0"/>
              </a:spcBef>
              <a:spcAft>
                <a:spcPts val="0"/>
              </a:spcAft>
              <a:buClr>
                <a:srgbClr val="595959"/>
              </a:buClr>
              <a:buSzPts val="1400"/>
              <a:buFont typeface="Arial"/>
              <a:buNone/>
              <a:defRPr sz="1800" b="0" i="0" u="none" strike="noStrike" cap="none">
                <a:solidFill>
                  <a:srgbClr val="595959"/>
                </a:solidFill>
                <a:latin typeface="Calibri"/>
                <a:ea typeface="Calibri"/>
                <a:cs typeface="Calibri"/>
                <a:sym typeface="Calibri"/>
              </a:defRPr>
            </a:lvl6pPr>
            <a:lvl7pPr marR="0" lvl="6" algn="l">
              <a:lnSpc>
                <a:spcPct val="100000"/>
              </a:lnSpc>
              <a:spcBef>
                <a:spcPts val="0"/>
              </a:spcBef>
              <a:spcAft>
                <a:spcPts val="0"/>
              </a:spcAft>
              <a:buClr>
                <a:srgbClr val="595959"/>
              </a:buClr>
              <a:buSzPts val="1400"/>
              <a:buFont typeface="Arial"/>
              <a:buNone/>
              <a:defRPr sz="1800" b="0" i="0" u="none" strike="noStrike" cap="none">
                <a:solidFill>
                  <a:srgbClr val="595959"/>
                </a:solidFill>
                <a:latin typeface="Calibri"/>
                <a:ea typeface="Calibri"/>
                <a:cs typeface="Calibri"/>
                <a:sym typeface="Calibri"/>
              </a:defRPr>
            </a:lvl7pPr>
            <a:lvl8pPr marR="0" lvl="7" algn="l">
              <a:lnSpc>
                <a:spcPct val="100000"/>
              </a:lnSpc>
              <a:spcBef>
                <a:spcPts val="0"/>
              </a:spcBef>
              <a:spcAft>
                <a:spcPts val="0"/>
              </a:spcAft>
              <a:buClr>
                <a:srgbClr val="595959"/>
              </a:buClr>
              <a:buSzPts val="1400"/>
              <a:buFont typeface="Arial"/>
              <a:buNone/>
              <a:defRPr sz="1800" b="0" i="0" u="none" strike="noStrike" cap="none">
                <a:solidFill>
                  <a:srgbClr val="595959"/>
                </a:solidFill>
                <a:latin typeface="Calibri"/>
                <a:ea typeface="Calibri"/>
                <a:cs typeface="Calibri"/>
                <a:sym typeface="Calibri"/>
              </a:defRPr>
            </a:lvl8pPr>
            <a:lvl9pPr marR="0" lvl="8" algn="l">
              <a:lnSpc>
                <a:spcPct val="100000"/>
              </a:lnSpc>
              <a:spcBef>
                <a:spcPts val="0"/>
              </a:spcBef>
              <a:spcAft>
                <a:spcPts val="0"/>
              </a:spcAft>
              <a:buClr>
                <a:srgbClr val="595959"/>
              </a:buClr>
              <a:buSzPts val="1400"/>
              <a:buFont typeface="Arial"/>
              <a:buNone/>
              <a:defRPr sz="1800" b="0" i="0" u="none" strike="noStrike" cap="none">
                <a:solidFill>
                  <a:srgbClr val="595959"/>
                </a:solidFill>
                <a:latin typeface="Calibri"/>
                <a:ea typeface="Calibri"/>
                <a:cs typeface="Calibri"/>
                <a:sym typeface="Calibri"/>
              </a:defRPr>
            </a:lvl9pPr>
          </a:lstStyle>
          <a:p>
            <a:endParaRPr/>
          </a:p>
        </p:txBody>
      </p:sp>
      <p:sp>
        <p:nvSpPr>
          <p:cNvPr id="205" name="Google Shape;205;g3149be593f4_0_83"/>
          <p:cNvSpPr txBox="1"/>
          <p:nvPr/>
        </p:nvSpPr>
        <p:spPr>
          <a:xfrm>
            <a:off x="11097897" y="6386826"/>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rgbClr val="595959"/>
                </a:solidFill>
                <a:latin typeface="Calibri"/>
                <a:ea typeface="Calibri"/>
                <a:cs typeface="Calibri"/>
                <a:sym typeface="Calibri"/>
              </a:rPr>
              <a:t>|</a:t>
            </a:r>
            <a:endParaRPr sz="1200" b="0" i="0" u="none" strike="noStrike" cap="none">
              <a:solidFill>
                <a:srgbClr val="595959"/>
              </a:solidFill>
              <a:latin typeface="Arial"/>
              <a:ea typeface="Arial"/>
              <a:cs typeface="Arial"/>
              <a:sym typeface="Arial"/>
            </a:endParaRPr>
          </a:p>
        </p:txBody>
      </p:sp>
      <p:grpSp>
        <p:nvGrpSpPr>
          <p:cNvPr id="206" name="Google Shape;206;g3149be593f4_0_83"/>
          <p:cNvGrpSpPr/>
          <p:nvPr/>
        </p:nvGrpSpPr>
        <p:grpSpPr>
          <a:xfrm>
            <a:off x="87331" y="6450086"/>
            <a:ext cx="279049" cy="279049"/>
            <a:chOff x="5310558" y="5288061"/>
            <a:chExt cx="868500" cy="868500"/>
          </a:xfrm>
        </p:grpSpPr>
        <p:sp>
          <p:nvSpPr>
            <p:cNvPr id="207" name="Google Shape;207;g3149be593f4_0_83"/>
            <p:cNvSpPr/>
            <p:nvPr/>
          </p:nvSpPr>
          <p:spPr>
            <a:xfrm>
              <a:off x="5310558" y="5288061"/>
              <a:ext cx="868500" cy="868500"/>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g3149be593f4_0_83"/>
            <p:cNvSpPr/>
            <p:nvPr/>
          </p:nvSpPr>
          <p:spPr>
            <a:xfrm>
              <a:off x="5347230" y="5329980"/>
              <a:ext cx="795300" cy="795300"/>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g3149be593f4_0_83" descr="Text&#10;&#10;Description automatically generated"/>
            <p:cNvPicPr preferRelativeResize="0"/>
            <p:nvPr/>
          </p:nvPicPr>
          <p:blipFill rotWithShape="1">
            <a:blip r:embed="rId2">
              <a:alphaModFix/>
            </a:blip>
            <a:srcRect r="71914"/>
            <a:stretch/>
          </p:blipFill>
          <p:spPr>
            <a:xfrm>
              <a:off x="5427440" y="5405419"/>
              <a:ext cx="599110" cy="6470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210"/>
        <p:cNvGrpSpPr/>
        <p:nvPr/>
      </p:nvGrpSpPr>
      <p:grpSpPr>
        <a:xfrm>
          <a:off x="0" y="0"/>
          <a:ext cx="0" cy="0"/>
          <a:chOff x="0" y="0"/>
          <a:chExt cx="0" cy="0"/>
        </a:xfrm>
      </p:grpSpPr>
      <p:sp>
        <p:nvSpPr>
          <p:cNvPr id="211" name="Google Shape;211;g31730a4537a_0_190"/>
          <p:cNvSpPr txBox="1">
            <a:spLocks noGrp="1"/>
          </p:cNvSpPr>
          <p:nvPr>
            <p:ph type="sldNum" idx="12"/>
          </p:nvPr>
        </p:nvSpPr>
        <p:spPr>
          <a:xfrm>
            <a:off x="11233469" y="6400800"/>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2" name="Google Shape;212;g31730a4537a_0_190"/>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304799" y="1234440"/>
            <a:ext cx="5391152"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8"/>
          <p:cNvSpPr>
            <a:spLocks noGrp="1"/>
          </p:cNvSpPr>
          <p:nvPr>
            <p:ph type="pic" idx="2"/>
          </p:nvPr>
        </p:nvSpPr>
        <p:spPr>
          <a:xfrm>
            <a:off x="6393873" y="1417320"/>
            <a:ext cx="4572000" cy="4023360"/>
          </a:xfrm>
          <a:prstGeom prst="rect">
            <a:avLst/>
          </a:prstGeom>
          <a:solidFill>
            <a:srgbClr val="595959"/>
          </a:solidFill>
          <a:ln>
            <a:noFill/>
          </a:ln>
        </p:spPr>
      </p:sp>
      <p:cxnSp>
        <p:nvCxnSpPr>
          <p:cNvPr id="40" name="Google Shape;40;p28"/>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41" name="Google Shape;41;p28"/>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28"/>
          <p:cNvSpPr txBox="1">
            <a:spLocks noGrp="1"/>
          </p:cNvSpPr>
          <p:nvPr>
            <p:ph type="body" idx="3"/>
          </p:nvPr>
        </p:nvSpPr>
        <p:spPr>
          <a:xfrm>
            <a:off x="304799" y="1600200"/>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6" name="Google Shape;46;p30"/>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7" name="Google Shape;47;p30"/>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48" name="Google Shape;48;p30"/>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2183168"/>
            <a:ext cx="10515600" cy="1325563"/>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31"/>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838199" y="3635375"/>
            <a:ext cx="10515599" cy="710964"/>
          </a:xfrm>
          <a:prstGeom prst="rect">
            <a:avLst/>
          </a:prstGeom>
          <a:noFill/>
          <a:ln>
            <a:noFill/>
          </a:ln>
        </p:spPr>
        <p:txBody>
          <a:bodyPr spcFirstLastPara="1" wrap="square" lIns="91425" tIns="0" rIns="91425" bIns="45700" anchor="t" anchorCtr="0">
            <a:spAutoFit/>
          </a:bodyPr>
          <a:lstStyle>
            <a:lvl1pPr marL="457200" lvl="0" indent="-228600" algn="ctr">
              <a:lnSpc>
                <a:spcPct val="90000"/>
              </a:lnSpc>
              <a:spcBef>
                <a:spcPts val="1000"/>
              </a:spcBef>
              <a:spcAft>
                <a:spcPts val="0"/>
              </a:spcAft>
              <a:buClr>
                <a:srgbClr val="6AA84F"/>
              </a:buClr>
              <a:buSzPts val="4800"/>
              <a:buFont typeface="Calibri"/>
              <a:buNone/>
              <a:defRPr sz="4800" b="1">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31"/>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eck for Understanding">
  <p:cSld name="Check for Understanding">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32"/>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p:nvPr/>
        </p:nvSpPr>
        <p:spPr>
          <a:xfrm>
            <a:off x="356755" y="1304470"/>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32"/>
          <p:cNvSpPr/>
          <p:nvPr/>
        </p:nvSpPr>
        <p:spPr>
          <a:xfrm>
            <a:off x="356755" y="3023482"/>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32"/>
          <p:cNvSpPr/>
          <p:nvPr/>
        </p:nvSpPr>
        <p:spPr>
          <a:xfrm>
            <a:off x="356755" y="4742494"/>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2" name="Google Shape;62;p32"/>
          <p:cNvCxnSpPr/>
          <p:nvPr/>
        </p:nvCxnSpPr>
        <p:spPr>
          <a:xfrm>
            <a:off x="304800" y="997660"/>
            <a:ext cx="11582400" cy="11075"/>
          </a:xfrm>
          <a:prstGeom prst="straightConnector1">
            <a:avLst/>
          </a:prstGeom>
          <a:noFill/>
          <a:ln w="12700" cap="flat" cmpd="sng">
            <a:solidFill>
              <a:srgbClr val="0B5394"/>
            </a:solidFill>
            <a:prstDash val="solid"/>
            <a:miter lim="800000"/>
            <a:headEnd type="none" w="sm" len="sm"/>
            <a:tailEnd type="none" w="sm" len="sm"/>
          </a:ln>
        </p:spPr>
      </p:cxnSp>
      <p:sp>
        <p:nvSpPr>
          <p:cNvPr id="63" name="Google Shape;63;p32"/>
          <p:cNvSpPr txBox="1">
            <a:spLocks noGrp="1"/>
          </p:cNvSpPr>
          <p:nvPr>
            <p:ph type="body" idx="1"/>
          </p:nvPr>
        </p:nvSpPr>
        <p:spPr>
          <a:xfrm>
            <a:off x="1714500" y="1545256"/>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2"/>
          <p:cNvSpPr txBox="1">
            <a:spLocks noGrp="1"/>
          </p:cNvSpPr>
          <p:nvPr>
            <p:ph type="body" idx="2"/>
          </p:nvPr>
        </p:nvSpPr>
        <p:spPr>
          <a:xfrm>
            <a:off x="1714500" y="326426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2"/>
          <p:cNvSpPr txBox="1">
            <a:spLocks noGrp="1"/>
          </p:cNvSpPr>
          <p:nvPr>
            <p:ph type="body" idx="3"/>
          </p:nvPr>
        </p:nvSpPr>
        <p:spPr>
          <a:xfrm>
            <a:off x="1695831" y="498022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304799" y="228600"/>
            <a:ext cx="7161749"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34"/>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304799" y="1600200"/>
            <a:ext cx="7161747" cy="1401922"/>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a:spLocks noGrp="1"/>
          </p:cNvSpPr>
          <p:nvPr>
            <p:ph type="pic" idx="2"/>
          </p:nvPr>
        </p:nvSpPr>
        <p:spPr>
          <a:xfrm>
            <a:off x="7620000" y="-1"/>
            <a:ext cx="4572000" cy="6364224"/>
          </a:xfrm>
          <a:prstGeom prst="rect">
            <a:avLst/>
          </a:prstGeom>
          <a:noFill/>
          <a:ln>
            <a:noFill/>
          </a:ln>
        </p:spPr>
      </p:sp>
      <p:cxnSp>
        <p:nvCxnSpPr>
          <p:cNvPr id="72" name="Google Shape;72;p34"/>
          <p:cNvCxnSpPr/>
          <p:nvPr/>
        </p:nvCxnSpPr>
        <p:spPr>
          <a:xfrm>
            <a:off x="304800" y="1008735"/>
            <a:ext cx="7315200" cy="0"/>
          </a:xfrm>
          <a:prstGeom prst="straightConnector1">
            <a:avLst/>
          </a:prstGeom>
          <a:noFill/>
          <a:ln w="12700" cap="flat" cmpd="sng">
            <a:solidFill>
              <a:srgbClr val="0B5394"/>
            </a:solidFill>
            <a:prstDash val="solid"/>
            <a:miter lim="800000"/>
            <a:headEnd type="none" w="sm" len="sm"/>
            <a:tailEnd type="none" w="sm" len="sm"/>
          </a:ln>
        </p:spPr>
      </p:cxnSp>
      <p:sp>
        <p:nvSpPr>
          <p:cNvPr id="73" name="Google Shape;73;p34"/>
          <p:cNvSpPr txBox="1">
            <a:spLocks noGrp="1"/>
          </p:cNvSpPr>
          <p:nvPr>
            <p:ph type="body" idx="3"/>
          </p:nvPr>
        </p:nvSpPr>
        <p:spPr>
          <a:xfrm>
            <a:off x="304798" y="1234440"/>
            <a:ext cx="7161749"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74"/>
        <p:cNvGrpSpPr/>
        <p:nvPr/>
      </p:nvGrpSpPr>
      <p:grpSpPr>
        <a:xfrm>
          <a:off x="0" y="0"/>
          <a:ext cx="0" cy="0"/>
          <a:chOff x="0" y="0"/>
          <a:chExt cx="0" cy="0"/>
        </a:xfrm>
      </p:grpSpPr>
      <p:sp>
        <p:nvSpPr>
          <p:cNvPr id="75" name="Google Shape;75;g312e5c83e44_0_83"/>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g312e5c83e44_0_83"/>
          <p:cNvSpPr>
            <a:spLocks noGrp="1"/>
          </p:cNvSpPr>
          <p:nvPr>
            <p:ph type="pic" idx="2"/>
          </p:nvPr>
        </p:nvSpPr>
        <p:spPr>
          <a:xfrm>
            <a:off x="508000" y="1205425"/>
            <a:ext cx="4606500" cy="4001100"/>
          </a:xfrm>
          <a:prstGeom prst="rect">
            <a:avLst/>
          </a:prstGeom>
          <a:noFill/>
          <a:ln>
            <a:noFill/>
          </a:ln>
        </p:spPr>
      </p:sp>
      <p:sp>
        <p:nvSpPr>
          <p:cNvPr id="77" name="Google Shape;77;g312e5c83e44_0_8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g312e5c83e44_0_83"/>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79" name="Google Shape;79;g312e5c83e44_0_8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g312e5c83e44_0_83"/>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81" name="Google Shape;81;g312e5c83e44_0_8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82" name="Google Shape;82;g312e5c83e44_0_8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83" name="Google Shape;83;g312e5c83e44_0_83"/>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84"/>
        <p:cNvGrpSpPr/>
        <p:nvPr/>
      </p:nvGrpSpPr>
      <p:grpSpPr>
        <a:xfrm>
          <a:off x="0" y="0"/>
          <a:ext cx="0" cy="0"/>
          <a:chOff x="0" y="0"/>
          <a:chExt cx="0" cy="0"/>
        </a:xfrm>
      </p:grpSpPr>
      <p:sp>
        <p:nvSpPr>
          <p:cNvPr id="85" name="Google Shape;85;g312e5c83e44_0_93"/>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g312e5c83e44_0_93"/>
          <p:cNvSpPr>
            <a:spLocks noGrp="1"/>
          </p:cNvSpPr>
          <p:nvPr>
            <p:ph type="pic" idx="2"/>
          </p:nvPr>
        </p:nvSpPr>
        <p:spPr>
          <a:xfrm>
            <a:off x="508000" y="1205425"/>
            <a:ext cx="4606500" cy="4001100"/>
          </a:xfrm>
          <a:prstGeom prst="rect">
            <a:avLst/>
          </a:prstGeom>
          <a:noFill/>
          <a:ln>
            <a:noFill/>
          </a:ln>
        </p:spPr>
      </p:sp>
      <p:sp>
        <p:nvSpPr>
          <p:cNvPr id="87" name="Google Shape;87;g312e5c83e44_0_9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g312e5c83e44_0_93"/>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89" name="Google Shape;89;g312e5c83e44_0_9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g312e5c83e44_0_93"/>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91" name="Google Shape;91;g312e5c83e44_0_9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92" name="Google Shape;92;g312e5c83e44_0_9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93" name="Google Shape;93;g312e5c83e44_0_93"/>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25">
            <a:alphaModFix amt="5000"/>
          </a:blip>
          <a:srcRect/>
          <a:stretch/>
        </p:blipFill>
        <p:spPr>
          <a:xfrm>
            <a:off x="0" y="1927431"/>
            <a:ext cx="12192000" cy="4925567"/>
          </a:xfrm>
          <a:prstGeom prst="rect">
            <a:avLst/>
          </a:prstGeom>
          <a:noFill/>
          <a:ln>
            <a:noFill/>
          </a:ln>
        </p:spPr>
      </p:pic>
      <p:sp>
        <p:nvSpPr>
          <p:cNvPr id="11" name="Google Shape;11;p27"/>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7"/>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7"/>
          <p:cNvSpPr txBox="1">
            <a:spLocks noGrp="1"/>
          </p:cNvSpPr>
          <p:nvPr>
            <p:ph type="body" idx="1"/>
          </p:nvPr>
        </p:nvSpPr>
        <p:spPr>
          <a:xfrm>
            <a:off x="304799" y="2865086"/>
            <a:ext cx="4665233" cy="1853841"/>
          </a:xfrm>
          <a:prstGeom prst="rect">
            <a:avLst/>
          </a:prstGeom>
          <a:noFill/>
          <a:ln>
            <a:noFill/>
          </a:ln>
        </p:spPr>
        <p:txBody>
          <a:bodyPr spcFirstLastPara="1" wrap="square" lIns="91425" tIns="0" rIns="91425" bIns="45700" anchor="t" anchorCtr="0">
            <a:sp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27"/>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3800"/>
              <a:buFont typeface="Calibri"/>
              <a:buNone/>
              <a:defRPr sz="3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7"/>
          <p:cNvSpPr txBox="1">
            <a:spLocks noGrp="1"/>
          </p:cNvSpPr>
          <p:nvPr>
            <p:ph type="ftr" idx="11"/>
          </p:nvPr>
        </p:nvSpPr>
        <p:spPr>
          <a:xfrm>
            <a:off x="7099104" y="6395976"/>
            <a:ext cx="4104000" cy="3873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600"/>
              <a:buFont typeface="Arial"/>
              <a:buNone/>
              <a:defRPr sz="12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7"/>
          <p:cNvSpPr txBox="1"/>
          <p:nvPr/>
        </p:nvSpPr>
        <p:spPr>
          <a:xfrm>
            <a:off x="11097897" y="6386826"/>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chemeClr val="lt1"/>
                </a:solidFill>
                <a:latin typeface="Calibri"/>
                <a:ea typeface="Calibri"/>
                <a:cs typeface="Calibri"/>
                <a:sym typeface="Calibri"/>
              </a:rPr>
              <a:t>|</a:t>
            </a:r>
            <a:endParaRPr sz="1200" b="0" i="0" u="none" strike="noStrike" cap="none">
              <a:solidFill>
                <a:srgbClr val="000000"/>
              </a:solidFill>
              <a:latin typeface="Arial"/>
              <a:ea typeface="Arial"/>
              <a:cs typeface="Arial"/>
              <a:sym typeface="Arial"/>
            </a:endParaRPr>
          </a:p>
        </p:txBody>
      </p:sp>
      <p:grpSp>
        <p:nvGrpSpPr>
          <p:cNvPr id="18" name="Google Shape;18;p27"/>
          <p:cNvGrpSpPr/>
          <p:nvPr/>
        </p:nvGrpSpPr>
        <p:grpSpPr>
          <a:xfrm>
            <a:off x="87253" y="6450008"/>
            <a:ext cx="279069" cy="279069"/>
            <a:chOff x="5310558" y="5288061"/>
            <a:chExt cx="868602" cy="868602"/>
          </a:xfrm>
        </p:grpSpPr>
        <p:sp>
          <p:nvSpPr>
            <p:cNvPr id="19" name="Google Shape;19;p27"/>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7"/>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27" descr="Text&#10;&#10;Description automatically generated"/>
            <p:cNvPicPr preferRelativeResize="0"/>
            <p:nvPr/>
          </p:nvPicPr>
          <p:blipFill rotWithShape="1">
            <a:blip r:embed="rId26">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007">
          <p15:clr>
            <a:srgbClr val="F26B43"/>
          </p15:clr>
        </p15:guide>
        <p15:guide id="3" orient="horz" pos="648">
          <p15:clr>
            <a:srgbClr val="F26B43"/>
          </p15:clr>
        </p15:guide>
        <p15:guide id="4" pos="192">
          <p15:clr>
            <a:srgbClr val="F26B43"/>
          </p15:clr>
        </p15:guide>
        <p15:guide id="5" pos="7488">
          <p15:clr>
            <a:srgbClr val="F26B43"/>
          </p15:clr>
        </p15:guide>
        <p15:guide id="6" orient="horz" pos="936">
          <p15:clr>
            <a:srgbClr val="F26B43"/>
          </p15:clr>
        </p15:guide>
        <p15:guide id="7" orient="horz" pos="36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rYyR6Eh5PY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
          <p:cNvPicPr preferRelativeResize="0"/>
          <p:nvPr/>
        </p:nvPicPr>
        <p:blipFill rotWithShape="1">
          <a:blip r:embed="rId3">
            <a:alphaModFix/>
          </a:blip>
          <a:srcRect l="228" t="10801" r="11742"/>
          <a:stretch/>
        </p:blipFill>
        <p:spPr>
          <a:xfrm>
            <a:off x="0" y="-65550"/>
            <a:ext cx="12192000" cy="6949800"/>
          </a:xfrm>
          <a:prstGeom prst="rect">
            <a:avLst/>
          </a:prstGeom>
          <a:noFill/>
          <a:ln>
            <a:noFill/>
          </a:ln>
        </p:spPr>
      </p:pic>
      <p:sp>
        <p:nvSpPr>
          <p:cNvPr id="219" name="Google Shape;219;p1"/>
          <p:cNvSpPr/>
          <p:nvPr/>
        </p:nvSpPr>
        <p:spPr>
          <a:xfrm>
            <a:off x="0" y="2292750"/>
            <a:ext cx="12192000" cy="45915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0" name="Google Shape;220;p1"/>
          <p:cNvSpPr txBox="1"/>
          <p:nvPr/>
        </p:nvSpPr>
        <p:spPr>
          <a:xfrm>
            <a:off x="304793" y="5472179"/>
            <a:ext cx="11582400" cy="393900"/>
          </a:xfrm>
          <a:prstGeom prst="rect">
            <a:avLst/>
          </a:prstGeom>
          <a:noFill/>
          <a:ln>
            <a:noFill/>
          </a:ln>
          <a:effectLst>
            <a:outerShdw blurRad="50800" dist="50800" dir="2700000" algn="ctr" rotWithShape="0">
              <a:srgbClr val="000000">
                <a:alpha val="48235"/>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221" name="Google Shape;221;p1"/>
          <p:cNvSpPr txBox="1"/>
          <p:nvPr/>
        </p:nvSpPr>
        <p:spPr>
          <a:xfrm>
            <a:off x="230775" y="5943375"/>
            <a:ext cx="11717700" cy="627900"/>
          </a:xfrm>
          <a:prstGeom prst="rect">
            <a:avLst/>
          </a:prstGeom>
          <a:noFill/>
          <a:ln>
            <a:noFill/>
          </a:ln>
          <a:effectLst>
            <a:outerShdw blurRad="50800" dist="50800" dir="2700000" algn="ctr" rotWithShape="0">
              <a:srgbClr val="000000">
                <a:alpha val="48235"/>
              </a:srgbClr>
            </a:outerShdw>
          </a:effectLst>
        </p:spPr>
        <p:txBody>
          <a:bodyPr spcFirstLastPara="1" wrap="square" lIns="0" tIns="0" rIns="0" bIns="0" anchor="t" anchorCtr="0">
            <a:spAutoFit/>
          </a:bodyPr>
          <a:lstStyle/>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The Power of Climate Solutions</a:t>
            </a:r>
            <a:endParaRPr sz="4800" b="1" i="0" u="none" strike="noStrike" cap="none">
              <a:solidFill>
                <a:srgbClr val="93C47D"/>
              </a:solidFill>
              <a:latin typeface="Calibri"/>
              <a:ea typeface="Calibri"/>
              <a:cs typeface="Calibri"/>
              <a:sym typeface="Calibri"/>
            </a:endParaRPr>
          </a:p>
        </p:txBody>
      </p:sp>
      <p:sp>
        <p:nvSpPr>
          <p:cNvPr id="222" name="Google Shape;222;p1"/>
          <p:cNvSpPr/>
          <p:nvPr/>
        </p:nvSpPr>
        <p:spPr>
          <a:xfrm rot="10800000">
            <a:off x="-27475" y="-65550"/>
            <a:ext cx="1229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23" name="Google Shape;223;p1"/>
          <p:cNvPicPr preferRelativeResize="0"/>
          <p:nvPr/>
        </p:nvPicPr>
        <p:blipFill rotWithShape="1">
          <a:blip r:embed="rId4">
            <a:alphaModFix/>
          </a:blip>
          <a:srcRect/>
          <a:stretch/>
        </p:blipFill>
        <p:spPr>
          <a:xfrm>
            <a:off x="230783" y="27930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g31730a4537a_0_21"/>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27" name="Google Shape;327;g31730a4537a_0_21"/>
          <p:cNvSpPr txBox="1">
            <a:spLocks noGrp="1"/>
          </p:cNvSpPr>
          <p:nvPr>
            <p:ph type="sldNum" idx="12"/>
          </p:nvPr>
        </p:nvSpPr>
        <p:spPr>
          <a:xfrm>
            <a:off x="11233469" y="6400800"/>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10</a:t>
            </a:fld>
            <a:endParaRPr sz="1200"/>
          </a:p>
        </p:txBody>
      </p:sp>
      <p:sp>
        <p:nvSpPr>
          <p:cNvPr id="328" name="Google Shape;328;g31730a4537a_0_21"/>
          <p:cNvSpPr txBox="1"/>
          <p:nvPr/>
        </p:nvSpPr>
        <p:spPr>
          <a:xfrm>
            <a:off x="1719450" y="19863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329" name="Google Shape;329;g31730a4537a_0_21"/>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30" name="Google Shape;330;g31730a4537a_0_2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31" name="Google Shape;331;g31730a4537a_0_21"/>
          <p:cNvSpPr txBox="1"/>
          <p:nvPr/>
        </p:nvSpPr>
        <p:spPr>
          <a:xfrm>
            <a:off x="6507900" y="1253600"/>
            <a:ext cx="4989000" cy="3970800"/>
          </a:xfrm>
          <a:prstGeom prst="rect">
            <a:avLst/>
          </a:prstGeom>
          <a:noFill/>
          <a:ln>
            <a:noFill/>
          </a:ln>
        </p:spPr>
        <p:txBody>
          <a:bodyPr spcFirstLastPara="1" wrap="square" lIns="91425" tIns="45700" rIns="91425" bIns="45700" anchor="t" anchorCtr="0">
            <a:spAutoFit/>
          </a:bodyPr>
          <a:lstStyle/>
          <a:p>
            <a:pPr marL="457200" lvl="0" indent="-393700" algn="l" rtl="0">
              <a:lnSpc>
                <a:spcPct val="115000"/>
              </a:lnSpc>
              <a:spcBef>
                <a:spcPts val="10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Can you relate to what these young people are talking about?</a:t>
            </a:r>
            <a:endParaRPr sz="260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Were there any ideas discussed in the video you’d like to learn more about?</a:t>
            </a:r>
            <a:endParaRPr sz="2600">
              <a:solidFill>
                <a:schemeClr val="dk1"/>
              </a:solidFill>
              <a:latin typeface="Calibri"/>
              <a:ea typeface="Calibri"/>
              <a:cs typeface="Calibri"/>
              <a:sym typeface="Calibri"/>
            </a:endParaRPr>
          </a:p>
          <a:p>
            <a:pPr marL="457200" lvl="0" indent="-393700" algn="l" rtl="0">
              <a:lnSpc>
                <a:spcPct val="115000"/>
              </a:lnSpc>
              <a:spcBef>
                <a:spcPts val="1000"/>
              </a:spcBef>
              <a:spcAft>
                <a:spcPts val="1000"/>
              </a:spcAft>
              <a:buClr>
                <a:schemeClr val="dk1"/>
              </a:buClr>
              <a:buSzPts val="2600"/>
              <a:buFont typeface="Calibri"/>
              <a:buAutoNum type="arabicPeriod"/>
            </a:pPr>
            <a:r>
              <a:rPr lang="en-US" sz="2600">
                <a:solidFill>
                  <a:schemeClr val="dk1"/>
                </a:solidFill>
                <a:latin typeface="Calibri"/>
                <a:ea typeface="Calibri"/>
                <a:cs typeface="Calibri"/>
                <a:sym typeface="Calibri"/>
              </a:rPr>
              <a:t>Would you be interested in attending an event like this in the future?</a:t>
            </a:r>
            <a:endParaRPr sz="2600">
              <a:solidFill>
                <a:schemeClr val="dk1"/>
              </a:solidFill>
              <a:latin typeface="Calibri"/>
              <a:ea typeface="Calibri"/>
              <a:cs typeface="Calibri"/>
              <a:sym typeface="Calibri"/>
            </a:endParaRPr>
          </a:p>
        </p:txBody>
      </p:sp>
      <p:sp>
        <p:nvSpPr>
          <p:cNvPr id="332" name="Google Shape;332;g31730a4537a_0_21"/>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333" name="Google Shape;333;g31730a4537a_0_21"/>
          <p:cNvPicPr preferRelativeResize="0"/>
          <p:nvPr/>
        </p:nvPicPr>
        <p:blipFill rotWithShape="1">
          <a:blip r:embed="rId4">
            <a:alphaModFix/>
          </a:blip>
          <a:srcRect l="36661" t="17600" r="51346" b="62560"/>
          <a:stretch/>
        </p:blipFill>
        <p:spPr>
          <a:xfrm>
            <a:off x="304800" y="2293650"/>
            <a:ext cx="1009852" cy="910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0be2d5b434_0_97"/>
          <p:cNvSpPr/>
          <p:nvPr/>
        </p:nvSpPr>
        <p:spPr>
          <a:xfrm>
            <a:off x="0" y="1095650"/>
            <a:ext cx="12192000" cy="526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40" name="Google Shape;340;g30be2d5b434_0_97"/>
          <p:cNvSpPr/>
          <p:nvPr/>
        </p:nvSpPr>
        <p:spPr>
          <a:xfrm rot="10800000">
            <a:off x="1003950" y="3900225"/>
            <a:ext cx="2233200" cy="2298900"/>
          </a:xfrm>
          <a:prstGeom prst="upArrow">
            <a:avLst>
              <a:gd name="adj1" fmla="val 50000"/>
              <a:gd name="adj2" fmla="val 50000"/>
            </a:avLst>
          </a:prstGeom>
          <a:solidFill>
            <a:schemeClr val="accent3">
              <a:alpha val="3019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1" name="Google Shape;341;g30be2d5b434_0_97"/>
          <p:cNvSpPr txBox="1">
            <a:spLocks noGrp="1"/>
          </p:cNvSpPr>
          <p:nvPr>
            <p:ph type="title"/>
          </p:nvPr>
        </p:nvSpPr>
        <p:spPr>
          <a:xfrm>
            <a:off x="304800" y="1"/>
            <a:ext cx="11582400" cy="99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None/>
            </a:pPr>
            <a:r>
              <a:rPr lang="en-US" sz="3800"/>
              <a:t>Decarbonize the Electrical Grid</a:t>
            </a:r>
            <a:endParaRPr sz="3800"/>
          </a:p>
        </p:txBody>
      </p:sp>
      <p:sp>
        <p:nvSpPr>
          <p:cNvPr id="342" name="Google Shape;342;g30be2d5b434_0_97"/>
          <p:cNvSpPr txBox="1">
            <a:spLocks noGrp="1"/>
          </p:cNvSpPr>
          <p:nvPr>
            <p:ph type="sldNum" idx="12"/>
          </p:nvPr>
        </p:nvSpPr>
        <p:spPr>
          <a:xfrm>
            <a:off x="11233469" y="6400800"/>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11</a:t>
            </a:fld>
            <a:endParaRPr sz="1200"/>
          </a:p>
        </p:txBody>
      </p:sp>
      <p:sp>
        <p:nvSpPr>
          <p:cNvPr id="343" name="Google Shape;343;g30be2d5b434_0_97"/>
          <p:cNvSpPr txBox="1">
            <a:spLocks noGrp="1"/>
          </p:cNvSpPr>
          <p:nvPr>
            <p:ph type="body" idx="3"/>
          </p:nvPr>
        </p:nvSpPr>
        <p:spPr>
          <a:xfrm>
            <a:off x="304800" y="1664100"/>
            <a:ext cx="3631500" cy="1959300"/>
          </a:xfrm>
          <a:prstGeom prst="rect">
            <a:avLst/>
          </a:prstGeom>
          <a:noFill/>
          <a:ln>
            <a:noFill/>
          </a:ln>
        </p:spPr>
        <p:txBody>
          <a:bodyPr spcFirstLastPara="1" wrap="square" lIns="91425" tIns="0" rIns="91425" bIns="45700" anchor="t" anchorCtr="0">
            <a:noAutofit/>
          </a:bodyPr>
          <a:lstStyle/>
          <a:p>
            <a:pPr marL="0" lvl="0" indent="0" algn="l" rtl="0">
              <a:lnSpc>
                <a:spcPct val="115000"/>
              </a:lnSpc>
              <a:spcBef>
                <a:spcPts val="0"/>
              </a:spcBef>
              <a:spcAft>
                <a:spcPts val="0"/>
              </a:spcAft>
              <a:buSzPts val="1100"/>
              <a:buNone/>
            </a:pPr>
            <a:r>
              <a:rPr lang="en-US" sz="2200" b="1"/>
              <a:t>Lower energy usage through:</a:t>
            </a:r>
            <a:endParaRPr sz="2200" b="1"/>
          </a:p>
          <a:p>
            <a:pPr marL="457200" lvl="0" indent="-330200" algn="l" rtl="0">
              <a:lnSpc>
                <a:spcPct val="115000"/>
              </a:lnSpc>
              <a:spcBef>
                <a:spcPts val="0"/>
              </a:spcBef>
              <a:spcAft>
                <a:spcPts val="0"/>
              </a:spcAft>
              <a:buSzPts val="1600"/>
              <a:buFont typeface="Arial"/>
              <a:buChar char="●"/>
            </a:pPr>
            <a:r>
              <a:rPr lang="en-US" sz="2200">
                <a:latin typeface="Calibri"/>
                <a:ea typeface="Calibri"/>
                <a:cs typeface="Calibri"/>
                <a:sym typeface="Calibri"/>
              </a:rPr>
              <a:t>Energy-efficient buildings and transportation</a:t>
            </a:r>
            <a:endParaRPr sz="2200"/>
          </a:p>
          <a:p>
            <a:pPr marL="457200" lvl="0" indent="-330200" algn="l" rtl="0">
              <a:lnSpc>
                <a:spcPct val="115000"/>
              </a:lnSpc>
              <a:spcBef>
                <a:spcPts val="0"/>
              </a:spcBef>
              <a:spcAft>
                <a:spcPts val="0"/>
              </a:spcAft>
              <a:buSzPts val="1600"/>
              <a:buFont typeface="Arial"/>
              <a:buChar char="●"/>
            </a:pPr>
            <a:r>
              <a:rPr lang="en-US" sz="2200">
                <a:latin typeface="Calibri"/>
                <a:ea typeface="Calibri"/>
                <a:cs typeface="Calibri"/>
                <a:sym typeface="Calibri"/>
              </a:rPr>
              <a:t>Climate-conscious policies</a:t>
            </a:r>
            <a:endParaRPr sz="2200"/>
          </a:p>
          <a:p>
            <a:pPr marL="457200" lvl="0" indent="-330200" algn="l" rtl="0">
              <a:lnSpc>
                <a:spcPct val="115000"/>
              </a:lnSpc>
              <a:spcBef>
                <a:spcPts val="0"/>
              </a:spcBef>
              <a:spcAft>
                <a:spcPts val="0"/>
              </a:spcAft>
              <a:buSzPts val="1600"/>
              <a:buFont typeface="Arial"/>
              <a:buChar char="●"/>
            </a:pPr>
            <a:r>
              <a:rPr lang="en-US" sz="2200">
                <a:latin typeface="Calibri"/>
                <a:ea typeface="Calibri"/>
                <a:cs typeface="Calibri"/>
                <a:sym typeface="Calibri"/>
              </a:rPr>
              <a:t>Advanced technology</a:t>
            </a:r>
            <a:endParaRPr sz="2200">
              <a:latin typeface="Calibri"/>
              <a:ea typeface="Calibri"/>
              <a:cs typeface="Calibri"/>
              <a:sym typeface="Calibri"/>
            </a:endParaRPr>
          </a:p>
          <a:p>
            <a:pPr marL="0" lvl="0" indent="0" algn="l" rtl="0">
              <a:lnSpc>
                <a:spcPct val="90000"/>
              </a:lnSpc>
              <a:spcBef>
                <a:spcPts val="1000"/>
              </a:spcBef>
              <a:spcAft>
                <a:spcPts val="0"/>
              </a:spcAft>
              <a:buSzPts val="2800"/>
              <a:buNone/>
            </a:pPr>
            <a:endParaRPr/>
          </a:p>
        </p:txBody>
      </p:sp>
      <p:pic>
        <p:nvPicPr>
          <p:cNvPr id="344" name="Google Shape;344;g30be2d5b434_0_97"/>
          <p:cNvPicPr preferRelativeResize="0"/>
          <p:nvPr/>
        </p:nvPicPr>
        <p:blipFill rotWithShape="1">
          <a:blip r:embed="rId3">
            <a:alphaModFix/>
          </a:blip>
          <a:srcRect t="4525"/>
          <a:stretch/>
        </p:blipFill>
        <p:spPr>
          <a:xfrm>
            <a:off x="4375200" y="1270163"/>
            <a:ext cx="3441601" cy="4928963"/>
          </a:xfrm>
          <a:prstGeom prst="rect">
            <a:avLst/>
          </a:prstGeom>
          <a:noFill/>
          <a:ln>
            <a:noFill/>
          </a:ln>
        </p:spPr>
      </p:pic>
      <p:sp>
        <p:nvSpPr>
          <p:cNvPr id="345" name="Google Shape;345;g30be2d5b434_0_97"/>
          <p:cNvSpPr txBox="1"/>
          <p:nvPr/>
        </p:nvSpPr>
        <p:spPr>
          <a:xfrm>
            <a:off x="8067350" y="3623400"/>
            <a:ext cx="3925800" cy="2165100"/>
          </a:xfrm>
          <a:prstGeom prst="rect">
            <a:avLst/>
          </a:prstGeom>
          <a:noFill/>
          <a:ln>
            <a:noFill/>
          </a:ln>
        </p:spPr>
        <p:txBody>
          <a:bodyPr spcFirstLastPara="1" wrap="square" lIns="91425" tIns="0" rIns="91425" bIns="45700" anchor="b" anchorCtr="0">
            <a:noAutofit/>
          </a:bodyPr>
          <a:lstStyle/>
          <a:p>
            <a:pPr marL="0" marR="0" lvl="0" indent="0" algn="l" rtl="0">
              <a:lnSpc>
                <a:spcPct val="115000"/>
              </a:lnSpc>
              <a:spcBef>
                <a:spcPts val="0"/>
              </a:spcBef>
              <a:spcAft>
                <a:spcPts val="0"/>
              </a:spcAft>
              <a:buClr>
                <a:schemeClr val="dk1"/>
              </a:buClr>
              <a:buSzPts val="1100"/>
              <a:buFont typeface="Calibri"/>
              <a:buNone/>
            </a:pPr>
            <a:r>
              <a:rPr lang="en-US" sz="2200" b="1" i="0" u="none" strike="noStrike" cap="none">
                <a:solidFill>
                  <a:schemeClr val="dk1"/>
                </a:solidFill>
                <a:latin typeface="Calibri"/>
                <a:ea typeface="Calibri"/>
                <a:cs typeface="Calibri"/>
                <a:sym typeface="Calibri"/>
              </a:rPr>
              <a:t>Meet rising demand through:</a:t>
            </a:r>
            <a:endParaRPr sz="2200" b="1"/>
          </a:p>
          <a:p>
            <a:pPr marL="457200" marR="0" lvl="0" indent="-330200" algn="l" rtl="0">
              <a:lnSpc>
                <a:spcPct val="115000"/>
              </a:lnSpc>
              <a:spcBef>
                <a:spcPts val="0"/>
              </a:spcBef>
              <a:spcAft>
                <a:spcPts val="0"/>
              </a:spcAft>
              <a:buClr>
                <a:schemeClr val="dk1"/>
              </a:buClr>
              <a:buSzPts val="1600"/>
              <a:buFont typeface="Arial"/>
              <a:buChar char="●"/>
            </a:pPr>
            <a:r>
              <a:rPr lang="en-US" sz="2200" b="0" i="0" u="none" strike="noStrike" cap="none">
                <a:solidFill>
                  <a:schemeClr val="dk1"/>
                </a:solidFill>
                <a:latin typeface="Calibri"/>
                <a:ea typeface="Calibri"/>
                <a:cs typeface="Calibri"/>
                <a:sym typeface="Calibri"/>
              </a:rPr>
              <a:t>Electric public transportation</a:t>
            </a:r>
            <a:endParaRPr sz="2200"/>
          </a:p>
          <a:p>
            <a:pPr marL="457200" marR="0" lvl="0" indent="-330200" algn="l" rtl="0">
              <a:lnSpc>
                <a:spcPct val="115000"/>
              </a:lnSpc>
              <a:spcBef>
                <a:spcPts val="0"/>
              </a:spcBef>
              <a:spcAft>
                <a:spcPts val="0"/>
              </a:spcAft>
              <a:buClr>
                <a:schemeClr val="dk1"/>
              </a:buClr>
              <a:buSzPts val="1600"/>
              <a:buFont typeface="Arial"/>
              <a:buChar char="●"/>
            </a:pPr>
            <a:r>
              <a:rPr lang="en-US" sz="2200" b="0" i="0" u="none" strike="noStrike" cap="none">
                <a:solidFill>
                  <a:schemeClr val="dk1"/>
                </a:solidFill>
                <a:latin typeface="Calibri"/>
                <a:ea typeface="Calibri"/>
                <a:cs typeface="Calibri"/>
                <a:sym typeface="Calibri"/>
              </a:rPr>
              <a:t>Renewable energy sources</a:t>
            </a:r>
            <a:endParaRPr sz="2200"/>
          </a:p>
          <a:p>
            <a:pPr marL="457200" marR="0" lvl="0" indent="-330200" algn="l" rtl="0">
              <a:lnSpc>
                <a:spcPct val="115000"/>
              </a:lnSpc>
              <a:spcBef>
                <a:spcPts val="0"/>
              </a:spcBef>
              <a:spcAft>
                <a:spcPts val="0"/>
              </a:spcAft>
              <a:buClr>
                <a:schemeClr val="dk1"/>
              </a:buClr>
              <a:buSzPts val="1600"/>
              <a:buFont typeface="Arial"/>
              <a:buChar char="●"/>
            </a:pPr>
            <a:r>
              <a:rPr lang="en-US" sz="2200" b="0" i="0" u="none" strike="noStrike" cap="none">
                <a:solidFill>
                  <a:schemeClr val="dk1"/>
                </a:solidFill>
                <a:latin typeface="Calibri"/>
                <a:ea typeface="Calibri"/>
                <a:cs typeface="Calibri"/>
                <a:sym typeface="Calibri"/>
              </a:rPr>
              <a:t>Clean energy job training</a:t>
            </a: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Calibri"/>
              <a:buNone/>
            </a:pPr>
            <a:endParaRPr sz="2200" b="0" i="0" u="none" strike="noStrike" cap="none">
              <a:solidFill>
                <a:schemeClr val="dk1"/>
              </a:solidFill>
              <a:latin typeface="Calibri"/>
              <a:ea typeface="Calibri"/>
              <a:cs typeface="Calibri"/>
              <a:sym typeface="Calibri"/>
            </a:endParaRPr>
          </a:p>
        </p:txBody>
      </p:sp>
      <p:sp>
        <p:nvSpPr>
          <p:cNvPr id="346" name="Google Shape;346;g30be2d5b434_0_97"/>
          <p:cNvSpPr txBox="1"/>
          <p:nvPr/>
        </p:nvSpPr>
        <p:spPr>
          <a:xfrm>
            <a:off x="7099104" y="6400800"/>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
        <p:nvSpPr>
          <p:cNvPr id="347" name="Google Shape;347;g30be2d5b434_0_97"/>
          <p:cNvSpPr/>
          <p:nvPr/>
        </p:nvSpPr>
        <p:spPr>
          <a:xfrm>
            <a:off x="8824400" y="1036750"/>
            <a:ext cx="2233200" cy="2298900"/>
          </a:xfrm>
          <a:prstGeom prst="upArrow">
            <a:avLst>
              <a:gd name="adj1" fmla="val 50000"/>
              <a:gd name="adj2" fmla="val 50000"/>
            </a:avLst>
          </a:prstGeom>
          <a:solidFill>
            <a:schemeClr val="accent3">
              <a:alpha val="3019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g31730a4537a_0_246"/>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54" name="Google Shape;354;g31730a4537a_0_246"/>
          <p:cNvSpPr txBox="1">
            <a:spLocks noGrp="1"/>
          </p:cNvSpPr>
          <p:nvPr>
            <p:ph type="sldNum" idx="12"/>
          </p:nvPr>
        </p:nvSpPr>
        <p:spPr>
          <a:xfrm>
            <a:off x="11233469" y="6400800"/>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12</a:t>
            </a:fld>
            <a:endParaRPr sz="1200"/>
          </a:p>
        </p:txBody>
      </p:sp>
      <p:sp>
        <p:nvSpPr>
          <p:cNvPr id="355" name="Google Shape;355;g31730a4537a_0_246"/>
          <p:cNvSpPr txBox="1"/>
          <p:nvPr/>
        </p:nvSpPr>
        <p:spPr>
          <a:xfrm>
            <a:off x="304850" y="228600"/>
            <a:ext cx="40140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B5394"/>
                </a:solidFill>
                <a:latin typeface="Calibri"/>
                <a:ea typeface="Calibri"/>
                <a:cs typeface="Calibri"/>
                <a:sym typeface="Calibri"/>
              </a:rPr>
              <a:t>Strategy 1: Improve Energy Efficiency</a:t>
            </a:r>
            <a:endParaRPr sz="4000" b="1">
              <a:solidFill>
                <a:schemeClr val="dk2"/>
              </a:solidFill>
              <a:latin typeface="Calibri"/>
              <a:ea typeface="Calibri"/>
              <a:cs typeface="Calibri"/>
              <a:sym typeface="Calibri"/>
            </a:endParaRPr>
          </a:p>
        </p:txBody>
      </p:sp>
      <p:sp>
        <p:nvSpPr>
          <p:cNvPr id="356" name="Google Shape;356;g31730a4537a_0_24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357" name="Google Shape;357;g31730a4537a_0_246"/>
          <p:cNvSpPr txBox="1">
            <a:spLocks noGrp="1"/>
          </p:cNvSpPr>
          <p:nvPr>
            <p:ph type="body" idx="4294967295"/>
          </p:nvPr>
        </p:nvSpPr>
        <p:spPr>
          <a:xfrm>
            <a:off x="304800" y="1674300"/>
            <a:ext cx="4014000" cy="3564600"/>
          </a:xfrm>
          <a:prstGeom prst="rect">
            <a:avLst/>
          </a:prstGeom>
          <a:noFill/>
          <a:ln>
            <a:noFill/>
          </a:ln>
        </p:spPr>
        <p:txBody>
          <a:bodyPr spcFirstLastPara="1" wrap="square" lIns="91425" tIns="0" rIns="91425" bIns="45700" anchor="t" anchorCtr="0">
            <a:noAutofit/>
          </a:bodyPr>
          <a:lstStyle/>
          <a:p>
            <a:pPr marL="0" lvl="0" indent="0" algn="l" rtl="0">
              <a:lnSpc>
                <a:spcPct val="115000"/>
              </a:lnSpc>
              <a:spcBef>
                <a:spcPts val="0"/>
              </a:spcBef>
              <a:spcAft>
                <a:spcPts val="0"/>
              </a:spcAft>
              <a:buSzPts val="1100"/>
              <a:buNone/>
            </a:pPr>
            <a:r>
              <a:rPr lang="en-US" sz="2400" b="1"/>
              <a:t>Improve the energy efficiency of buildings: </a:t>
            </a:r>
            <a:endParaRPr sz="2400" b="1"/>
          </a:p>
          <a:p>
            <a:pPr marL="457200" lvl="0" indent="-342900" algn="l" rtl="0">
              <a:lnSpc>
                <a:spcPct val="115000"/>
              </a:lnSpc>
              <a:spcBef>
                <a:spcPts val="0"/>
              </a:spcBef>
              <a:spcAft>
                <a:spcPts val="0"/>
              </a:spcAft>
              <a:buSzPts val="1800"/>
              <a:buChar char="●"/>
            </a:pPr>
            <a:r>
              <a:rPr lang="en-US" sz="2400"/>
              <a:t>Efficient design</a:t>
            </a:r>
            <a:endParaRPr sz="2400"/>
          </a:p>
          <a:p>
            <a:pPr marL="457200" lvl="0" indent="-342900" algn="l" rtl="0">
              <a:lnSpc>
                <a:spcPct val="115000"/>
              </a:lnSpc>
              <a:spcBef>
                <a:spcPts val="0"/>
              </a:spcBef>
              <a:spcAft>
                <a:spcPts val="0"/>
              </a:spcAft>
              <a:buSzPts val="1800"/>
              <a:buChar char="●"/>
            </a:pPr>
            <a:r>
              <a:rPr lang="en-US" sz="2400"/>
              <a:t>Insulation and air sealing</a:t>
            </a:r>
            <a:endParaRPr sz="2400"/>
          </a:p>
          <a:p>
            <a:pPr marL="457200" lvl="0" indent="-342900" algn="l" rtl="0">
              <a:lnSpc>
                <a:spcPct val="115000"/>
              </a:lnSpc>
              <a:spcBef>
                <a:spcPts val="0"/>
              </a:spcBef>
              <a:spcAft>
                <a:spcPts val="0"/>
              </a:spcAft>
              <a:buSzPts val="1800"/>
              <a:buChar char="●"/>
            </a:pPr>
            <a:r>
              <a:rPr lang="en-US" sz="2400"/>
              <a:t>Electric heat pumps</a:t>
            </a:r>
            <a:endParaRPr sz="2400"/>
          </a:p>
          <a:p>
            <a:pPr marL="457200" lvl="0" indent="-342900" algn="l" rtl="0">
              <a:lnSpc>
                <a:spcPct val="115000"/>
              </a:lnSpc>
              <a:spcBef>
                <a:spcPts val="0"/>
              </a:spcBef>
              <a:spcAft>
                <a:spcPts val="0"/>
              </a:spcAft>
              <a:buSzPts val="1800"/>
              <a:buChar char="●"/>
            </a:pPr>
            <a:r>
              <a:rPr lang="en-US" sz="2400"/>
              <a:t>Lights and appliances</a:t>
            </a:r>
            <a:endParaRPr sz="2400"/>
          </a:p>
          <a:p>
            <a:pPr marL="457200" lvl="0" indent="-342900" algn="l" rtl="0">
              <a:lnSpc>
                <a:spcPct val="115000"/>
              </a:lnSpc>
              <a:spcBef>
                <a:spcPts val="0"/>
              </a:spcBef>
              <a:spcAft>
                <a:spcPts val="0"/>
              </a:spcAft>
              <a:buSzPts val="1800"/>
              <a:buChar char="●"/>
            </a:pPr>
            <a:r>
              <a:rPr lang="en-US" sz="2400"/>
              <a:t>Smart technology</a:t>
            </a:r>
            <a:endParaRPr/>
          </a:p>
        </p:txBody>
      </p:sp>
      <p:pic>
        <p:nvPicPr>
          <p:cNvPr id="358" name="Google Shape;358;g31730a4537a_0_246"/>
          <p:cNvPicPr preferRelativeResize="0"/>
          <p:nvPr/>
        </p:nvPicPr>
        <p:blipFill rotWithShape="1">
          <a:blip r:embed="rId4">
            <a:alphaModFix/>
          </a:blip>
          <a:srcRect l="-995" t="2400" r="462"/>
          <a:stretch/>
        </p:blipFill>
        <p:spPr>
          <a:xfrm>
            <a:off x="4459677" y="198775"/>
            <a:ext cx="7732321" cy="6003250"/>
          </a:xfrm>
          <a:prstGeom prst="rect">
            <a:avLst/>
          </a:prstGeom>
          <a:noFill/>
          <a:ln>
            <a:noFill/>
          </a:ln>
        </p:spPr>
      </p:pic>
      <p:cxnSp>
        <p:nvCxnSpPr>
          <p:cNvPr id="359" name="Google Shape;359;g31730a4537a_0_246"/>
          <p:cNvCxnSpPr/>
          <p:nvPr/>
        </p:nvCxnSpPr>
        <p:spPr>
          <a:xfrm>
            <a:off x="0" y="1465375"/>
            <a:ext cx="45537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g31730a4537a_0_270"/>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66" name="Google Shape;366;g31730a4537a_0_270"/>
          <p:cNvSpPr txBox="1">
            <a:spLocks noGrp="1"/>
          </p:cNvSpPr>
          <p:nvPr>
            <p:ph type="sldNum" idx="12"/>
          </p:nvPr>
        </p:nvSpPr>
        <p:spPr>
          <a:xfrm>
            <a:off x="11233469" y="6400800"/>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13</a:t>
            </a:fld>
            <a:endParaRPr sz="1200"/>
          </a:p>
        </p:txBody>
      </p:sp>
      <p:sp>
        <p:nvSpPr>
          <p:cNvPr id="367" name="Google Shape;367;g31730a4537a_0_270"/>
          <p:cNvSpPr txBox="1"/>
          <p:nvPr/>
        </p:nvSpPr>
        <p:spPr>
          <a:xfrm>
            <a:off x="304800" y="2674050"/>
            <a:ext cx="4405500" cy="10527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sz="3800" b="1">
                <a:solidFill>
                  <a:schemeClr val="dk2"/>
                </a:solidFill>
                <a:latin typeface="Calibri"/>
                <a:ea typeface="Calibri"/>
                <a:cs typeface="Calibri"/>
                <a:sym typeface="Calibri"/>
              </a:rPr>
              <a:t>Strategy 2: Renewable Energy</a:t>
            </a:r>
            <a:endParaRPr sz="3800" b="1">
              <a:solidFill>
                <a:srgbClr val="0065A4"/>
              </a:solidFill>
              <a:latin typeface="Calibri"/>
              <a:ea typeface="Calibri"/>
              <a:cs typeface="Calibri"/>
              <a:sym typeface="Calibri"/>
            </a:endParaRPr>
          </a:p>
        </p:txBody>
      </p:sp>
      <p:cxnSp>
        <p:nvCxnSpPr>
          <p:cNvPr id="368" name="Google Shape;368;g31730a4537a_0_270"/>
          <p:cNvCxnSpPr/>
          <p:nvPr/>
        </p:nvCxnSpPr>
        <p:spPr>
          <a:xfrm>
            <a:off x="0" y="1465375"/>
            <a:ext cx="4553700" cy="0"/>
          </a:xfrm>
          <a:prstGeom prst="straightConnector1">
            <a:avLst/>
          </a:prstGeom>
          <a:noFill/>
          <a:ln w="19050" cap="flat" cmpd="sng">
            <a:solidFill>
              <a:srgbClr val="0065A4"/>
            </a:solidFill>
            <a:prstDash val="solid"/>
            <a:miter lim="800000"/>
            <a:headEnd type="none" w="sm" len="sm"/>
            <a:tailEnd type="none" w="sm" len="sm"/>
          </a:ln>
        </p:spPr>
      </p:cxnSp>
      <p:sp>
        <p:nvSpPr>
          <p:cNvPr id="369" name="Google Shape;369;g31730a4537a_0_27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370" name="Google Shape;370;g31730a4537a_0_270"/>
          <p:cNvPicPr preferRelativeResize="0"/>
          <p:nvPr/>
        </p:nvPicPr>
        <p:blipFill rotWithShape="1">
          <a:blip r:embed="rId4">
            <a:alphaModFix/>
          </a:blip>
          <a:srcRect l="11520" r="27459"/>
          <a:stretch/>
        </p:blipFill>
        <p:spPr>
          <a:xfrm>
            <a:off x="5341308" y="0"/>
            <a:ext cx="6850693" cy="63808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g31730a4537a_0_257"/>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77" name="Google Shape;377;g31730a4537a_0_257"/>
          <p:cNvSpPr txBox="1">
            <a:spLocks noGrp="1"/>
          </p:cNvSpPr>
          <p:nvPr>
            <p:ph type="sldNum" idx="12"/>
          </p:nvPr>
        </p:nvSpPr>
        <p:spPr>
          <a:xfrm>
            <a:off x="11233469" y="6400800"/>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14</a:t>
            </a:fld>
            <a:endParaRPr sz="1200"/>
          </a:p>
        </p:txBody>
      </p:sp>
      <p:sp>
        <p:nvSpPr>
          <p:cNvPr id="378" name="Google Shape;378;g31730a4537a_0_257"/>
          <p:cNvSpPr txBox="1"/>
          <p:nvPr/>
        </p:nvSpPr>
        <p:spPr>
          <a:xfrm>
            <a:off x="304850" y="228600"/>
            <a:ext cx="5315100" cy="10527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Strategy 3: Clean Transportation</a:t>
            </a:r>
            <a:endParaRPr sz="3800" b="1">
              <a:solidFill>
                <a:srgbClr val="0B5394"/>
              </a:solidFill>
              <a:latin typeface="Calibri"/>
              <a:ea typeface="Calibri"/>
              <a:cs typeface="Calibri"/>
              <a:sym typeface="Calibri"/>
            </a:endParaRPr>
          </a:p>
        </p:txBody>
      </p:sp>
      <p:cxnSp>
        <p:nvCxnSpPr>
          <p:cNvPr id="379" name="Google Shape;379;g31730a4537a_0_257"/>
          <p:cNvCxnSpPr/>
          <p:nvPr/>
        </p:nvCxnSpPr>
        <p:spPr>
          <a:xfrm rot="10800000" flipH="1">
            <a:off x="0" y="1452175"/>
            <a:ext cx="3901500" cy="13200"/>
          </a:xfrm>
          <a:prstGeom prst="straightConnector1">
            <a:avLst/>
          </a:prstGeom>
          <a:noFill/>
          <a:ln w="19050" cap="flat" cmpd="sng">
            <a:solidFill>
              <a:srgbClr val="0065A4"/>
            </a:solidFill>
            <a:prstDash val="solid"/>
            <a:miter lim="800000"/>
            <a:headEnd type="none" w="sm" len="sm"/>
            <a:tailEnd type="none" w="sm" len="sm"/>
          </a:ln>
        </p:spPr>
      </p:cxnSp>
      <p:sp>
        <p:nvSpPr>
          <p:cNvPr id="380" name="Google Shape;380;g31730a4537a_0_257"/>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381" name="Google Shape;381;g31730a4537a_0_257"/>
          <p:cNvPicPr preferRelativeResize="0"/>
          <p:nvPr/>
        </p:nvPicPr>
        <p:blipFill rotWithShape="1">
          <a:blip r:embed="rId4">
            <a:alphaModFix/>
          </a:blip>
          <a:srcRect l="6281" t="-570" r="15489" b="400"/>
          <a:stretch/>
        </p:blipFill>
        <p:spPr>
          <a:xfrm>
            <a:off x="4149250" y="-52200"/>
            <a:ext cx="8042749" cy="6413151"/>
          </a:xfrm>
          <a:prstGeom prst="rect">
            <a:avLst/>
          </a:prstGeom>
          <a:noFill/>
          <a:ln>
            <a:noFill/>
          </a:ln>
        </p:spPr>
      </p:pic>
      <p:sp>
        <p:nvSpPr>
          <p:cNvPr id="382" name="Google Shape;382;g31730a4537a_0_257"/>
          <p:cNvSpPr txBox="1"/>
          <p:nvPr/>
        </p:nvSpPr>
        <p:spPr>
          <a:xfrm>
            <a:off x="304850" y="1583325"/>
            <a:ext cx="33879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libri"/>
                <a:ea typeface="Calibri"/>
                <a:cs typeface="Calibri"/>
                <a:sym typeface="Calibri"/>
              </a:rPr>
              <a:t>This map shows all public electric vehicle charging stations across Massachusetts.</a:t>
            </a:r>
            <a:endParaRPr sz="2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g31730a4537a_0_282"/>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89" name="Google Shape;389;g31730a4537a_0_282"/>
          <p:cNvSpPr txBox="1">
            <a:spLocks noGrp="1"/>
          </p:cNvSpPr>
          <p:nvPr>
            <p:ph type="sldNum" idx="12"/>
          </p:nvPr>
        </p:nvSpPr>
        <p:spPr>
          <a:xfrm>
            <a:off x="11233469" y="6400800"/>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15</a:t>
            </a:fld>
            <a:endParaRPr sz="1200"/>
          </a:p>
        </p:txBody>
      </p:sp>
      <p:sp>
        <p:nvSpPr>
          <p:cNvPr id="390" name="Google Shape;390;g31730a4537a_0_282"/>
          <p:cNvSpPr txBox="1"/>
          <p:nvPr/>
        </p:nvSpPr>
        <p:spPr>
          <a:xfrm>
            <a:off x="304850" y="228600"/>
            <a:ext cx="5018700" cy="1579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sz="3800" b="1">
                <a:solidFill>
                  <a:schemeClr val="dk2"/>
                </a:solidFill>
                <a:latin typeface="Calibri"/>
                <a:ea typeface="Calibri"/>
                <a:cs typeface="Calibri"/>
                <a:sym typeface="Calibri"/>
              </a:rPr>
              <a:t>Strategy 4: Conserve and Restore Natural Land</a:t>
            </a:r>
            <a:endParaRPr sz="3800" b="1">
              <a:solidFill>
                <a:schemeClr val="dk2"/>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3800" b="1">
              <a:solidFill>
                <a:srgbClr val="0065A4"/>
              </a:solidFill>
              <a:latin typeface="Calibri"/>
              <a:ea typeface="Calibri"/>
              <a:cs typeface="Calibri"/>
              <a:sym typeface="Calibri"/>
            </a:endParaRPr>
          </a:p>
        </p:txBody>
      </p:sp>
      <p:cxnSp>
        <p:nvCxnSpPr>
          <p:cNvPr id="391" name="Google Shape;391;g31730a4537a_0_282"/>
          <p:cNvCxnSpPr/>
          <p:nvPr/>
        </p:nvCxnSpPr>
        <p:spPr>
          <a:xfrm>
            <a:off x="0" y="1465375"/>
            <a:ext cx="5375700" cy="0"/>
          </a:xfrm>
          <a:prstGeom prst="straightConnector1">
            <a:avLst/>
          </a:prstGeom>
          <a:noFill/>
          <a:ln w="19050" cap="flat" cmpd="sng">
            <a:solidFill>
              <a:srgbClr val="0065A4"/>
            </a:solidFill>
            <a:prstDash val="solid"/>
            <a:miter lim="800000"/>
            <a:headEnd type="none" w="sm" len="sm"/>
            <a:tailEnd type="none" w="sm" len="sm"/>
          </a:ln>
        </p:spPr>
      </p:cxnSp>
      <p:sp>
        <p:nvSpPr>
          <p:cNvPr id="392" name="Google Shape;392;g31730a4537a_0_28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393" name="Google Shape;393;g31730a4537a_0_282"/>
          <p:cNvSpPr txBox="1"/>
          <p:nvPr/>
        </p:nvSpPr>
        <p:spPr>
          <a:xfrm>
            <a:off x="304850" y="1583325"/>
            <a:ext cx="3844500" cy="1403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000"/>
              </a:spcBef>
              <a:spcAft>
                <a:spcPts val="0"/>
              </a:spcAft>
              <a:buClr>
                <a:schemeClr val="dk1"/>
              </a:buClr>
              <a:buSzPts val="1800"/>
              <a:buFont typeface="Calibri"/>
              <a:buChar char="●"/>
            </a:pPr>
            <a:r>
              <a:rPr lang="en-US" sz="2400">
                <a:solidFill>
                  <a:schemeClr val="dk1"/>
                </a:solidFill>
                <a:latin typeface="Calibri"/>
                <a:ea typeface="Calibri"/>
                <a:cs typeface="Calibri"/>
                <a:sym typeface="Calibri"/>
              </a:rPr>
              <a:t>Conservation</a:t>
            </a:r>
            <a:endParaRPr sz="24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2400">
                <a:solidFill>
                  <a:schemeClr val="dk1"/>
                </a:solidFill>
                <a:latin typeface="Calibri"/>
                <a:ea typeface="Calibri"/>
                <a:cs typeface="Calibri"/>
                <a:sym typeface="Calibri"/>
              </a:rPr>
              <a:t>Restoration</a:t>
            </a:r>
            <a:endParaRPr sz="24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2400">
                <a:solidFill>
                  <a:schemeClr val="dk1"/>
                </a:solidFill>
                <a:latin typeface="Calibri"/>
                <a:ea typeface="Calibri"/>
                <a:cs typeface="Calibri"/>
                <a:sym typeface="Calibri"/>
              </a:rPr>
              <a:t>Urban greening</a:t>
            </a:r>
            <a:endParaRPr sz="2200">
              <a:solidFill>
                <a:schemeClr val="dk1"/>
              </a:solidFill>
              <a:latin typeface="Calibri"/>
              <a:ea typeface="Calibri"/>
              <a:cs typeface="Calibri"/>
              <a:sym typeface="Calibri"/>
            </a:endParaRPr>
          </a:p>
        </p:txBody>
      </p:sp>
      <p:pic>
        <p:nvPicPr>
          <p:cNvPr id="394" name="Google Shape;394;g31730a4537a_0_282"/>
          <p:cNvPicPr preferRelativeResize="0"/>
          <p:nvPr/>
        </p:nvPicPr>
        <p:blipFill rotWithShape="1">
          <a:blip r:embed="rId4">
            <a:alphaModFix/>
          </a:blip>
          <a:srcRect l="19722" r="12549"/>
          <a:stretch/>
        </p:blipFill>
        <p:spPr>
          <a:xfrm>
            <a:off x="5728050" y="0"/>
            <a:ext cx="6463954" cy="63609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
          <p:cNvSpPr/>
          <p:nvPr/>
        </p:nvSpPr>
        <p:spPr>
          <a:xfrm>
            <a:off x="1380400" y="1869050"/>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1" name="Google Shape;401;p6"/>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0065A4"/>
              </a:buClr>
              <a:buSzPts val="4800"/>
              <a:buFont typeface="Calibri"/>
              <a:buNone/>
            </a:pPr>
            <a:r>
              <a:rPr lang="en-US" sz="3800"/>
              <a:t>Community Impact</a:t>
            </a:r>
            <a:endParaRPr sz="3800"/>
          </a:p>
        </p:txBody>
      </p:sp>
      <p:sp>
        <p:nvSpPr>
          <p:cNvPr id="402" name="Google Shape;402;p6"/>
          <p:cNvSpPr txBox="1">
            <a:spLocks noGrp="1"/>
          </p:cNvSpPr>
          <p:nvPr>
            <p:ph type="sldNum" idx="12"/>
          </p:nvPr>
        </p:nvSpPr>
        <p:spPr>
          <a:xfrm>
            <a:off x="11233469" y="6401100"/>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16</a:t>
            </a:fld>
            <a:endParaRPr sz="1200"/>
          </a:p>
        </p:txBody>
      </p:sp>
      <p:pic>
        <p:nvPicPr>
          <p:cNvPr id="403" name="Google Shape;403;p6" descr="A city street with buildings and people&#10;&#10;Description automatically generated"/>
          <p:cNvPicPr preferRelativeResize="0"/>
          <p:nvPr/>
        </p:nvPicPr>
        <p:blipFill rotWithShape="1">
          <a:blip r:embed="rId3">
            <a:alphaModFix/>
          </a:blip>
          <a:srcRect l="19891" r="19885" b="5410"/>
          <a:stretch/>
        </p:blipFill>
        <p:spPr>
          <a:xfrm>
            <a:off x="989200" y="1426850"/>
            <a:ext cx="4230000" cy="4001100"/>
          </a:xfrm>
          <a:prstGeom prst="rect">
            <a:avLst/>
          </a:prstGeom>
          <a:noFill/>
          <a:ln>
            <a:noFill/>
          </a:ln>
        </p:spPr>
      </p:pic>
      <p:sp>
        <p:nvSpPr>
          <p:cNvPr id="404" name="Google Shape;404;p6"/>
          <p:cNvSpPr txBox="1"/>
          <p:nvPr/>
        </p:nvSpPr>
        <p:spPr>
          <a:xfrm>
            <a:off x="7099104" y="6400800"/>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
        <p:nvSpPr>
          <p:cNvPr id="405" name="Google Shape;405;p6"/>
          <p:cNvSpPr/>
          <p:nvPr/>
        </p:nvSpPr>
        <p:spPr>
          <a:xfrm>
            <a:off x="7021600" y="1801950"/>
            <a:ext cx="4230000" cy="4001100"/>
          </a:xfrm>
          <a:prstGeom prst="rect">
            <a:avLst/>
          </a:prstGeom>
          <a:solidFill>
            <a:srgbClr val="00B050"/>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06" name="Google Shape;406;p6"/>
          <p:cNvPicPr preferRelativeResize="0"/>
          <p:nvPr/>
        </p:nvPicPr>
        <p:blipFill rotWithShape="1">
          <a:blip r:embed="rId4">
            <a:alphaModFix/>
          </a:blip>
          <a:srcRect l="15393" r="15393"/>
          <a:stretch/>
        </p:blipFill>
        <p:spPr>
          <a:xfrm>
            <a:off x="6630400" y="1389213"/>
            <a:ext cx="4230001" cy="40763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4"/>
          <p:cNvSpPr txBox="1">
            <a:spLocks noGrp="1"/>
          </p:cNvSpPr>
          <p:nvPr>
            <p:ph type="sldNum" idx="12"/>
          </p:nvPr>
        </p:nvSpPr>
        <p:spPr>
          <a:xfrm>
            <a:off x="11233469" y="6401100"/>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1000"/>
              <a:buFont typeface="Calibri"/>
              <a:buNone/>
            </a:pPr>
            <a:fld id="{00000000-1234-1234-1234-123412341234}" type="slidenum">
              <a:rPr lang="en-US" sz="1200"/>
              <a:t>17</a:t>
            </a:fld>
            <a:endParaRPr sz="1200"/>
          </a:p>
        </p:txBody>
      </p:sp>
      <p:sp>
        <p:nvSpPr>
          <p:cNvPr id="413" name="Google Shape;413;p14"/>
          <p:cNvSpPr txBox="1"/>
          <p:nvPr/>
        </p:nvSpPr>
        <p:spPr>
          <a:xfrm>
            <a:off x="1943100" y="304800"/>
            <a:ext cx="99441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rgbClr val="000000"/>
              </a:buClr>
              <a:buSzPts val="4800"/>
              <a:buFont typeface="Arial"/>
              <a:buNone/>
            </a:pPr>
            <a:r>
              <a:rPr lang="en-US" sz="3800" b="1" i="0" u="none" strike="noStrike" cap="none">
                <a:solidFill>
                  <a:srgbClr val="0B5394"/>
                </a:solidFill>
                <a:latin typeface="Calibri"/>
                <a:ea typeface="Calibri"/>
                <a:cs typeface="Calibri"/>
                <a:sym typeface="Calibri"/>
              </a:rPr>
              <a:t>Today’s Group </a:t>
            </a:r>
            <a:r>
              <a:rPr lang="en-US" sz="3800" b="1" i="0" u="none" strike="noStrike" cap="none">
                <a:solidFill>
                  <a:srgbClr val="0B539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Activity</a:t>
            </a:r>
            <a:endParaRPr sz="3800" b="1" i="0" u="none" strike="noStrike" cap="none">
              <a:solidFill>
                <a:srgbClr val="0B5394"/>
              </a:solidFill>
              <a:latin typeface="Calibri"/>
              <a:ea typeface="Calibri"/>
              <a:cs typeface="Calibri"/>
              <a:sym typeface="Calibri"/>
            </a:endParaRPr>
          </a:p>
        </p:txBody>
      </p:sp>
      <p:sp>
        <p:nvSpPr>
          <p:cNvPr id="414" name="Google Shape;414;p14"/>
          <p:cNvSpPr txBox="1"/>
          <p:nvPr/>
        </p:nvSpPr>
        <p:spPr>
          <a:xfrm>
            <a:off x="7099104" y="6400800"/>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pic>
        <p:nvPicPr>
          <p:cNvPr id="415" name="Google Shape;415;p14"/>
          <p:cNvPicPr preferRelativeResize="0"/>
          <p:nvPr/>
        </p:nvPicPr>
        <p:blipFill>
          <a:blip r:embed="rId3">
            <a:alphaModFix/>
          </a:blip>
          <a:stretch>
            <a:fillRect/>
          </a:stretch>
        </p:blipFill>
        <p:spPr>
          <a:xfrm>
            <a:off x="228600" y="1983018"/>
            <a:ext cx="11734800" cy="3566966"/>
          </a:xfrm>
          <a:prstGeom prst="rect">
            <a:avLst/>
          </a:prstGeom>
          <a:noFill/>
          <a:ln>
            <a:noFill/>
          </a:ln>
        </p:spPr>
      </p:pic>
      <p:pic>
        <p:nvPicPr>
          <p:cNvPr id="416" name="Google Shape;416;p14"/>
          <p:cNvPicPr preferRelativeResize="0"/>
          <p:nvPr/>
        </p:nvPicPr>
        <p:blipFill rotWithShape="1">
          <a:blip r:embed="rId4">
            <a:alphaModFix/>
          </a:blip>
          <a:srcRect/>
          <a:stretch/>
        </p:blipFill>
        <p:spPr>
          <a:xfrm>
            <a:off x="685800" y="66089"/>
            <a:ext cx="1056075" cy="1003923"/>
          </a:xfrm>
          <a:prstGeom prst="rect">
            <a:avLst/>
          </a:prstGeom>
          <a:noFill/>
          <a:ln>
            <a:noFill/>
          </a:ln>
        </p:spPr>
      </p:pic>
      <p:sp>
        <p:nvSpPr>
          <p:cNvPr id="417" name="Google Shape;417;p14"/>
          <p:cNvSpPr txBox="1"/>
          <p:nvPr/>
        </p:nvSpPr>
        <p:spPr>
          <a:xfrm>
            <a:off x="1943100" y="1118150"/>
            <a:ext cx="9944100" cy="544800"/>
          </a:xfrm>
          <a:prstGeom prst="rect">
            <a:avLst/>
          </a:prstGeom>
          <a:noFill/>
          <a:ln>
            <a:noFill/>
          </a:ln>
        </p:spPr>
        <p:txBody>
          <a:bodyPr spcFirstLastPara="1" wrap="square" lIns="91425" tIns="0" rIns="91425" bIns="182875" anchor="t" anchorCtr="0">
            <a:spAutoFit/>
          </a:bodyPr>
          <a:lstStyle/>
          <a:p>
            <a:pPr marL="50800" lvl="0" indent="0" algn="l" rtl="0">
              <a:lnSpc>
                <a:spcPct val="90000"/>
              </a:lnSpc>
              <a:spcBef>
                <a:spcPts val="1000"/>
              </a:spcBef>
              <a:spcAft>
                <a:spcPts val="0"/>
              </a:spcAft>
              <a:buNone/>
            </a:pPr>
            <a:r>
              <a:rPr lang="en-US" sz="2600" i="1">
                <a:solidFill>
                  <a:srgbClr val="38761D"/>
                </a:solidFill>
                <a:latin typeface="Calibri"/>
                <a:ea typeface="Calibri"/>
                <a:cs typeface="Calibri"/>
                <a:sym typeface="Calibri"/>
              </a:rPr>
              <a:t>Design Our Community’s Clean Energy Future</a:t>
            </a:r>
            <a:endParaRPr sz="2600" i="1">
              <a:solidFill>
                <a:srgbClr val="38761D"/>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8"/>
          <p:cNvSpPr txBox="1">
            <a:spLocks noGrp="1"/>
          </p:cNvSpPr>
          <p:nvPr>
            <p:ph type="title"/>
          </p:nvPr>
        </p:nvSpPr>
        <p:spPr>
          <a:xfrm>
            <a:off x="1485900" y="2922525"/>
            <a:ext cx="39600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0065A4"/>
              </a:buClr>
              <a:buSzPts val="4800"/>
              <a:buFont typeface="Calibri"/>
              <a:buNone/>
            </a:pPr>
            <a:r>
              <a:rPr lang="en-US" sz="3800"/>
              <a:t>Group Activity</a:t>
            </a:r>
            <a:endParaRPr sz="3800"/>
          </a:p>
        </p:txBody>
      </p:sp>
      <p:sp>
        <p:nvSpPr>
          <p:cNvPr id="424" name="Google Shape;424;p8"/>
          <p:cNvSpPr txBox="1">
            <a:spLocks noGrp="1"/>
          </p:cNvSpPr>
          <p:nvPr>
            <p:ph type="body" idx="1"/>
          </p:nvPr>
        </p:nvSpPr>
        <p:spPr>
          <a:xfrm>
            <a:off x="6645050" y="915100"/>
            <a:ext cx="47445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425" name="Google Shape;425;p8"/>
          <p:cNvSpPr txBox="1">
            <a:spLocks noGrp="1"/>
          </p:cNvSpPr>
          <p:nvPr>
            <p:ph type="sldNum" idx="12"/>
          </p:nvPr>
        </p:nvSpPr>
        <p:spPr>
          <a:xfrm>
            <a:off x="11233469" y="6401100"/>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a:p>
        </p:txBody>
      </p:sp>
      <p:sp>
        <p:nvSpPr>
          <p:cNvPr id="426" name="Google Shape;426;p8"/>
          <p:cNvSpPr txBox="1">
            <a:spLocks noGrp="1"/>
          </p:cNvSpPr>
          <p:nvPr>
            <p:ph type="body" idx="4294967295"/>
          </p:nvPr>
        </p:nvSpPr>
        <p:spPr>
          <a:xfrm>
            <a:off x="6399500" y="1544825"/>
            <a:ext cx="5235600" cy="3016800"/>
          </a:xfrm>
          <a:prstGeom prst="rect">
            <a:avLst/>
          </a:prstGeom>
          <a:noFill/>
          <a:ln>
            <a:noFill/>
          </a:ln>
        </p:spPr>
        <p:txBody>
          <a:bodyPr spcFirstLastPara="1" wrap="square" lIns="91425" tIns="0" rIns="91425" bIns="45700" anchor="t" anchorCtr="0">
            <a:spAutoFit/>
          </a:bodyPr>
          <a:lstStyle/>
          <a:p>
            <a:pPr marL="50800" lvl="0" indent="0" algn="l" rtl="0">
              <a:lnSpc>
                <a:spcPct val="100000"/>
              </a:lnSpc>
              <a:spcBef>
                <a:spcPts val="1000"/>
              </a:spcBef>
              <a:spcAft>
                <a:spcPts val="0"/>
              </a:spcAft>
              <a:buSzPts val="2800"/>
              <a:buNone/>
            </a:pPr>
            <a:r>
              <a:rPr lang="en-US" sz="2400" b="1"/>
              <a:t>In your groups:</a:t>
            </a:r>
            <a:endParaRPr sz="2400" b="1"/>
          </a:p>
          <a:p>
            <a:pPr marL="914400" lvl="0" indent="-381000" algn="l" rtl="0">
              <a:lnSpc>
                <a:spcPct val="100000"/>
              </a:lnSpc>
              <a:spcBef>
                <a:spcPts val="1000"/>
              </a:spcBef>
              <a:spcAft>
                <a:spcPts val="0"/>
              </a:spcAft>
              <a:buSzPts val="2400"/>
              <a:buAutoNum type="arabicPeriod"/>
            </a:pPr>
            <a:r>
              <a:rPr lang="en-US" sz="2400"/>
              <a:t>Identify</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current energy use</a:t>
            </a:r>
            <a:r>
              <a:rPr lang="en-US" sz="2400"/>
              <a:t> in your community.</a:t>
            </a:r>
            <a:endParaRPr sz="2400"/>
          </a:p>
          <a:p>
            <a:pPr marL="914400" lvl="0" indent="-381000" algn="l" rtl="0">
              <a:lnSpc>
                <a:spcPct val="100000"/>
              </a:lnSpc>
              <a:spcBef>
                <a:spcPts val="1000"/>
              </a:spcBef>
              <a:spcAft>
                <a:spcPts val="0"/>
              </a:spcAft>
              <a:buSzPts val="2400"/>
              <a:buAutoNum type="arabicPeriod"/>
            </a:pPr>
            <a:r>
              <a:rPr lang="en-US" sz="2400"/>
              <a:t>Choose one or two solutions to make your town greener.</a:t>
            </a:r>
            <a:endParaRPr sz="2400"/>
          </a:p>
          <a:p>
            <a:pPr marL="914400" lvl="0" indent="-381000" algn="l" rtl="0">
              <a:lnSpc>
                <a:spcPct val="100000"/>
              </a:lnSpc>
              <a:spcBef>
                <a:spcPts val="1000"/>
              </a:spcBef>
              <a:spcAft>
                <a:spcPts val="1000"/>
              </a:spcAft>
              <a:buSzPts val="2400"/>
              <a:buAutoNum type="arabicPeriod"/>
            </a:pPr>
            <a:r>
              <a:rPr lang="en-US" sz="2400"/>
              <a:t>Share your community clean energy plan.</a:t>
            </a:r>
            <a:endParaRPr sz="2400"/>
          </a:p>
        </p:txBody>
      </p:sp>
      <p:sp>
        <p:nvSpPr>
          <p:cNvPr id="427" name="Google Shape;427;p8"/>
          <p:cNvSpPr txBox="1"/>
          <p:nvPr/>
        </p:nvSpPr>
        <p:spPr>
          <a:xfrm>
            <a:off x="7099104" y="6400800"/>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
        <p:nvSpPr>
          <p:cNvPr id="428" name="Google Shape;428;p8"/>
          <p:cNvSpPr txBox="1">
            <a:spLocks noGrp="1"/>
          </p:cNvSpPr>
          <p:nvPr>
            <p:ph type="sldNum" idx="2"/>
          </p:nvPr>
        </p:nvSpPr>
        <p:spPr>
          <a:xfrm>
            <a:off x="11233469" y="6401100"/>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18</a:t>
            </a:fld>
            <a:endParaRPr/>
          </a:p>
        </p:txBody>
      </p:sp>
      <p:pic>
        <p:nvPicPr>
          <p:cNvPr id="429" name="Google Shape;429;p8"/>
          <p:cNvPicPr preferRelativeResize="0"/>
          <p:nvPr/>
        </p:nvPicPr>
        <p:blipFill>
          <a:blip r:embed="rId3">
            <a:alphaModFix/>
          </a:blip>
          <a:stretch>
            <a:fillRect/>
          </a:stretch>
        </p:blipFill>
        <p:spPr>
          <a:xfrm rot="-439304">
            <a:off x="5300425" y="4546950"/>
            <a:ext cx="1266825" cy="1971675"/>
          </a:xfrm>
          <a:prstGeom prst="rect">
            <a:avLst/>
          </a:prstGeom>
          <a:noFill/>
          <a:ln>
            <a:noFill/>
          </a:ln>
        </p:spPr>
      </p:pic>
      <p:pic>
        <p:nvPicPr>
          <p:cNvPr id="430" name="Google Shape;430;p8"/>
          <p:cNvPicPr preferRelativeResize="0"/>
          <p:nvPr/>
        </p:nvPicPr>
        <p:blipFill>
          <a:blip r:embed="rId4">
            <a:alphaModFix/>
          </a:blip>
          <a:stretch>
            <a:fillRect/>
          </a:stretch>
        </p:blipFill>
        <p:spPr>
          <a:xfrm rot="-1233556">
            <a:off x="3263625" y="4198190"/>
            <a:ext cx="1971675" cy="1266825"/>
          </a:xfrm>
          <a:prstGeom prst="rect">
            <a:avLst/>
          </a:prstGeom>
          <a:noFill/>
          <a:ln>
            <a:noFill/>
          </a:ln>
        </p:spPr>
      </p:pic>
      <p:pic>
        <p:nvPicPr>
          <p:cNvPr id="431" name="Google Shape;431;p8"/>
          <p:cNvPicPr preferRelativeResize="0"/>
          <p:nvPr/>
        </p:nvPicPr>
        <p:blipFill>
          <a:blip r:embed="rId5">
            <a:alphaModFix/>
          </a:blip>
          <a:stretch>
            <a:fillRect/>
          </a:stretch>
        </p:blipFill>
        <p:spPr>
          <a:xfrm rot="663167">
            <a:off x="1890338" y="4059275"/>
            <a:ext cx="1266825" cy="1971675"/>
          </a:xfrm>
          <a:prstGeom prst="rect">
            <a:avLst/>
          </a:prstGeom>
          <a:noFill/>
          <a:ln>
            <a:noFill/>
          </a:ln>
        </p:spPr>
      </p:pic>
      <p:pic>
        <p:nvPicPr>
          <p:cNvPr id="432" name="Google Shape;432;p8"/>
          <p:cNvPicPr preferRelativeResize="0"/>
          <p:nvPr/>
        </p:nvPicPr>
        <p:blipFill>
          <a:blip r:embed="rId6">
            <a:alphaModFix/>
          </a:blip>
          <a:stretch>
            <a:fillRect/>
          </a:stretch>
        </p:blipFill>
        <p:spPr>
          <a:xfrm rot="1781284">
            <a:off x="2144938" y="1205212"/>
            <a:ext cx="1971675" cy="1266825"/>
          </a:xfrm>
          <a:prstGeom prst="rect">
            <a:avLst/>
          </a:prstGeom>
          <a:noFill/>
          <a:ln>
            <a:noFill/>
          </a:ln>
        </p:spPr>
      </p:pic>
      <p:pic>
        <p:nvPicPr>
          <p:cNvPr id="433" name="Google Shape;433;p8"/>
          <p:cNvPicPr preferRelativeResize="0"/>
          <p:nvPr/>
        </p:nvPicPr>
        <p:blipFill>
          <a:blip r:embed="rId7">
            <a:alphaModFix/>
          </a:blip>
          <a:stretch>
            <a:fillRect/>
          </a:stretch>
        </p:blipFill>
        <p:spPr>
          <a:xfrm rot="2108507">
            <a:off x="4358750" y="1061525"/>
            <a:ext cx="1266825" cy="1971675"/>
          </a:xfrm>
          <a:prstGeom prst="rect">
            <a:avLst/>
          </a:prstGeom>
          <a:noFill/>
          <a:ln>
            <a:noFill/>
          </a:ln>
        </p:spPr>
      </p:pic>
      <p:pic>
        <p:nvPicPr>
          <p:cNvPr id="434" name="Google Shape;434;p8"/>
          <p:cNvPicPr preferRelativeResize="0"/>
          <p:nvPr/>
        </p:nvPicPr>
        <p:blipFill rotWithShape="1">
          <a:blip r:embed="rId8">
            <a:alphaModFix/>
          </a:blip>
          <a:srcRect/>
          <a:stretch/>
        </p:blipFill>
        <p:spPr>
          <a:xfrm>
            <a:off x="239325" y="2558989"/>
            <a:ext cx="1056075" cy="10039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9"/>
          <p:cNvSpPr txBox="1">
            <a:spLocks noGrp="1"/>
          </p:cNvSpPr>
          <p:nvPr>
            <p:ph type="title"/>
          </p:nvPr>
        </p:nvSpPr>
        <p:spPr>
          <a:xfrm>
            <a:off x="1524000" y="2873900"/>
            <a:ext cx="41040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0065A4"/>
              </a:buClr>
              <a:buSzPts val="4800"/>
              <a:buFont typeface="Calibri"/>
              <a:buNone/>
            </a:pPr>
            <a:r>
              <a:rPr lang="en-US"/>
              <a:t>Activity Debrief</a:t>
            </a:r>
            <a:endParaRPr/>
          </a:p>
        </p:txBody>
      </p:sp>
      <p:sp>
        <p:nvSpPr>
          <p:cNvPr id="441" name="Google Shape;441;p9"/>
          <p:cNvSpPr txBox="1">
            <a:spLocks noGrp="1"/>
          </p:cNvSpPr>
          <p:nvPr>
            <p:ph type="body" idx="1"/>
          </p:nvPr>
        </p:nvSpPr>
        <p:spPr>
          <a:xfrm>
            <a:off x="6592775" y="1499550"/>
            <a:ext cx="4940700" cy="3401700"/>
          </a:xfrm>
          <a:prstGeom prst="rect">
            <a:avLst/>
          </a:prstGeom>
          <a:noFill/>
          <a:ln>
            <a:noFill/>
          </a:ln>
        </p:spPr>
        <p:txBody>
          <a:bodyPr spcFirstLastPara="1" wrap="square" lIns="91425" tIns="0" rIns="91425" bIns="45700" anchor="ctr" anchorCtr="0">
            <a:spAutoFit/>
          </a:bodyPr>
          <a:lstStyle/>
          <a:p>
            <a:pPr marL="457200" lvl="0" indent="-381000" algn="l" rtl="0">
              <a:lnSpc>
                <a:spcPct val="100000"/>
              </a:lnSpc>
              <a:spcBef>
                <a:spcPts val="0"/>
              </a:spcBef>
              <a:spcAft>
                <a:spcPts val="0"/>
              </a:spcAft>
              <a:buSzPts val="2400"/>
              <a:buAutoNum type="arabicPeriod"/>
            </a:pPr>
            <a:r>
              <a:rPr lang="en-US" sz="2400"/>
              <a:t>How do your plans connect to the Massachusetts Clean Energy Plan?</a:t>
            </a:r>
            <a:endParaRPr sz="2400"/>
          </a:p>
          <a:p>
            <a:pPr marL="457200" lvl="0" indent="-381000" algn="l" rtl="0">
              <a:lnSpc>
                <a:spcPct val="100000"/>
              </a:lnSpc>
              <a:spcBef>
                <a:spcPts val="3000"/>
              </a:spcBef>
              <a:spcAft>
                <a:spcPts val="0"/>
              </a:spcAft>
              <a:buSzPts val="2400"/>
              <a:buAutoNum type="arabicPeriod"/>
            </a:pPr>
            <a:r>
              <a:rPr lang="en-US" sz="2400"/>
              <a:t>Which ideas work well with what Massachusetts is already doing?</a:t>
            </a:r>
            <a:endParaRPr sz="2400"/>
          </a:p>
          <a:p>
            <a:pPr marL="457200" lvl="0" indent="-381000" algn="l" rtl="0">
              <a:lnSpc>
                <a:spcPct val="100000"/>
              </a:lnSpc>
              <a:spcBef>
                <a:spcPts val="3000"/>
              </a:spcBef>
              <a:spcAft>
                <a:spcPts val="3000"/>
              </a:spcAft>
              <a:buSzPts val="2400"/>
              <a:buAutoNum type="arabicPeriod"/>
            </a:pPr>
            <a:r>
              <a:rPr lang="en-US" sz="2400"/>
              <a:t>How could your community’s choices affect Massachusetts’s goals for 2050?</a:t>
            </a:r>
            <a:endParaRPr sz="2400"/>
          </a:p>
        </p:txBody>
      </p:sp>
      <p:sp>
        <p:nvSpPr>
          <p:cNvPr id="442" name="Google Shape;442;p9"/>
          <p:cNvSpPr txBox="1">
            <a:spLocks noGrp="1"/>
          </p:cNvSpPr>
          <p:nvPr>
            <p:ph type="sldNum" idx="12"/>
          </p:nvPr>
        </p:nvSpPr>
        <p:spPr>
          <a:xfrm>
            <a:off x="11233469" y="6401100"/>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a:p>
        </p:txBody>
      </p:sp>
      <p:sp>
        <p:nvSpPr>
          <p:cNvPr id="443" name="Google Shape;443;p9"/>
          <p:cNvSpPr txBox="1"/>
          <p:nvPr/>
        </p:nvSpPr>
        <p:spPr>
          <a:xfrm>
            <a:off x="7099104" y="6400800"/>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
        <p:nvSpPr>
          <p:cNvPr id="444" name="Google Shape;444;p9"/>
          <p:cNvSpPr txBox="1">
            <a:spLocks noGrp="1"/>
          </p:cNvSpPr>
          <p:nvPr>
            <p:ph type="sldNum" idx="2"/>
          </p:nvPr>
        </p:nvSpPr>
        <p:spPr>
          <a:xfrm>
            <a:off x="11233469" y="6401100"/>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19</a:t>
            </a:fld>
            <a:endParaRPr/>
          </a:p>
        </p:txBody>
      </p:sp>
      <p:pic>
        <p:nvPicPr>
          <p:cNvPr id="445" name="Google Shape;445;p9"/>
          <p:cNvPicPr preferRelativeResize="0"/>
          <p:nvPr/>
        </p:nvPicPr>
        <p:blipFill rotWithShape="1">
          <a:blip r:embed="rId3">
            <a:alphaModFix/>
          </a:blip>
          <a:srcRect/>
          <a:stretch/>
        </p:blipFill>
        <p:spPr>
          <a:xfrm>
            <a:off x="239325" y="2558989"/>
            <a:ext cx="1056075" cy="10039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0be2d5b434_0_0"/>
          <p:cNvSpPr txBox="1">
            <a:spLocks noGrp="1"/>
          </p:cNvSpPr>
          <p:nvPr>
            <p:ph type="title"/>
          </p:nvPr>
        </p:nvSpPr>
        <p:spPr>
          <a:xfrm>
            <a:off x="1378050" y="1816900"/>
            <a:ext cx="35760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65A4"/>
              </a:buClr>
              <a:buSzPts val="4800"/>
              <a:buFont typeface="Calibri"/>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Opening Activity</a:t>
            </a:r>
            <a:endParaRPr/>
          </a:p>
        </p:txBody>
      </p:sp>
      <p:sp>
        <p:nvSpPr>
          <p:cNvPr id="230" name="Google Shape;230;g30be2d5b434_0_0"/>
          <p:cNvSpPr txBox="1">
            <a:spLocks noGrp="1"/>
          </p:cNvSpPr>
          <p:nvPr>
            <p:ph type="body" idx="1"/>
          </p:nvPr>
        </p:nvSpPr>
        <p:spPr>
          <a:xfrm>
            <a:off x="339375" y="2622000"/>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231" name="Google Shape;231;g30be2d5b434_0_0"/>
          <p:cNvSpPr txBox="1"/>
          <p:nvPr/>
        </p:nvSpPr>
        <p:spPr>
          <a:xfrm>
            <a:off x="457200" y="2685250"/>
            <a:ext cx="5341500" cy="232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500"/>
              </a:spcBef>
              <a:spcAft>
                <a:spcPts val="0"/>
              </a:spcAft>
              <a:buNone/>
            </a:pPr>
            <a:r>
              <a:rPr lang="en-US" sz="2400" b="1">
                <a:latin typeface="Calibri"/>
                <a:ea typeface="Calibri"/>
                <a:cs typeface="Calibri"/>
                <a:sym typeface="Calibri"/>
              </a:rPr>
              <a:t>Personal Impact Inventory</a:t>
            </a:r>
            <a:endParaRPr sz="2400" b="1">
              <a:latin typeface="Calibri"/>
              <a:ea typeface="Calibri"/>
              <a:cs typeface="Calibri"/>
              <a:sym typeface="Calibri"/>
            </a:endParaRPr>
          </a:p>
          <a:p>
            <a:pPr marL="914400" marR="0" lvl="0" indent="-381000" algn="l" rtl="0">
              <a:lnSpc>
                <a:spcPct val="100000"/>
              </a:lnSpc>
              <a:spcBef>
                <a:spcPts val="1500"/>
              </a:spcBef>
              <a:spcAft>
                <a:spcPts val="0"/>
              </a:spcAft>
              <a:buSzPts val="2400"/>
              <a:buFont typeface="Calibri"/>
              <a:buAutoNum type="arabicPeriod"/>
            </a:pPr>
            <a:r>
              <a:rPr lang="en-US" sz="2400" b="0" i="0" u="none" strike="noStrike" cap="none">
                <a:solidFill>
                  <a:srgbClr val="000000"/>
                </a:solidFill>
                <a:latin typeface="Calibri"/>
                <a:ea typeface="Calibri"/>
                <a:cs typeface="Calibri"/>
                <a:sym typeface="Calibri"/>
              </a:rPr>
              <a:t>Write down </a:t>
            </a:r>
            <a:r>
              <a:rPr lang="en-US" sz="2400" b="1" i="0" u="none" strike="noStrike" cap="none">
                <a:solidFill>
                  <a:srgbClr val="000000"/>
                </a:solidFill>
                <a:latin typeface="Calibri"/>
                <a:ea typeface="Calibri"/>
                <a:cs typeface="Calibri"/>
                <a:sym typeface="Calibri"/>
              </a:rPr>
              <a:t>three actions</a:t>
            </a:r>
            <a:r>
              <a:rPr lang="en-US" sz="2400" b="0" i="0" u="none" strike="noStrike" cap="none">
                <a:solidFill>
                  <a:srgbClr val="000000"/>
                </a:solidFill>
                <a:latin typeface="Calibri"/>
                <a:ea typeface="Calibri"/>
                <a:cs typeface="Calibri"/>
                <a:sym typeface="Calibri"/>
              </a:rPr>
              <a:t> you do </a:t>
            </a:r>
            <a:r>
              <a:rPr lang="en-US" sz="2400">
                <a:latin typeface="Calibri"/>
                <a:ea typeface="Calibri"/>
                <a:cs typeface="Calibri"/>
                <a:sym typeface="Calibri"/>
              </a:rPr>
              <a:t>every day</a:t>
            </a:r>
            <a:r>
              <a:rPr lang="en-US" sz="2400" b="0" i="0" u="none" strike="noStrike" cap="none">
                <a:solidFill>
                  <a:srgbClr val="000000"/>
                </a:solidFill>
                <a:latin typeface="Calibri"/>
                <a:ea typeface="Calibri"/>
                <a:cs typeface="Calibri"/>
                <a:sym typeface="Calibri"/>
              </a:rPr>
              <a:t> that use energy.</a:t>
            </a:r>
            <a:endParaRPr sz="2400" b="0" i="0" u="none" strike="noStrike" cap="none">
              <a:solidFill>
                <a:srgbClr val="000000"/>
              </a:solidFill>
              <a:latin typeface="Calibri"/>
              <a:ea typeface="Calibri"/>
              <a:cs typeface="Calibri"/>
              <a:sym typeface="Calibri"/>
            </a:endParaRPr>
          </a:p>
          <a:p>
            <a:pPr marL="914400" marR="0" lvl="0" indent="-381000" algn="l" rtl="0">
              <a:lnSpc>
                <a:spcPct val="100000"/>
              </a:lnSpc>
              <a:spcBef>
                <a:spcPts val="1500"/>
              </a:spcBef>
              <a:spcAft>
                <a:spcPts val="1000"/>
              </a:spcAft>
              <a:buClr>
                <a:srgbClr val="000000"/>
              </a:buClr>
              <a:buSzPts val="2400"/>
              <a:buFont typeface="Calibri"/>
              <a:buAutoNum type="arabicPeriod"/>
            </a:pPr>
            <a:r>
              <a:rPr lang="en-US" sz="2400" b="0" i="0" u="none" strike="noStrike" cap="none">
                <a:solidFill>
                  <a:srgbClr val="000000"/>
                </a:solidFill>
                <a:latin typeface="Calibri"/>
                <a:ea typeface="Calibri"/>
                <a:cs typeface="Calibri"/>
                <a:sym typeface="Calibri"/>
              </a:rPr>
              <a:t>What is one way you could reduce your energy use for each action?</a:t>
            </a:r>
            <a:endParaRPr sz="2400" b="0" i="0" u="none" strike="noStrike" cap="none">
              <a:solidFill>
                <a:srgbClr val="000000"/>
              </a:solidFill>
              <a:latin typeface="Calibri"/>
              <a:ea typeface="Calibri"/>
              <a:cs typeface="Calibri"/>
              <a:sym typeface="Calibri"/>
            </a:endParaRPr>
          </a:p>
        </p:txBody>
      </p:sp>
      <p:sp>
        <p:nvSpPr>
          <p:cNvPr id="232" name="Google Shape;232;g30be2d5b434_0_0"/>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g30be2d5b434_0_0"/>
          <p:cNvSpPr txBox="1">
            <a:spLocks noGrp="1"/>
          </p:cNvSpPr>
          <p:nvPr>
            <p:ph type="sldNum" idx="12"/>
          </p:nvPr>
        </p:nvSpPr>
        <p:spPr>
          <a:xfrm>
            <a:off x="11233469" y="6396276"/>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a:t>
            </a:fld>
            <a:endParaRPr/>
          </a:p>
        </p:txBody>
      </p:sp>
      <p:pic>
        <p:nvPicPr>
          <p:cNvPr id="234" name="Google Shape;234;g30be2d5b434_0_0"/>
          <p:cNvPicPr preferRelativeResize="0"/>
          <p:nvPr/>
        </p:nvPicPr>
        <p:blipFill rotWithShape="1">
          <a:blip r:embed="rId3">
            <a:alphaModFix/>
          </a:blip>
          <a:srcRect/>
          <a:stretch/>
        </p:blipFill>
        <p:spPr>
          <a:xfrm>
            <a:off x="228600" y="1485905"/>
            <a:ext cx="984300" cy="1040546"/>
          </a:xfrm>
          <a:prstGeom prst="rect">
            <a:avLst/>
          </a:prstGeom>
          <a:noFill/>
          <a:ln>
            <a:noFill/>
          </a:ln>
        </p:spPr>
      </p:pic>
      <p:pic>
        <p:nvPicPr>
          <p:cNvPr id="235" name="Google Shape;235;g30be2d5b434_0_0"/>
          <p:cNvPicPr preferRelativeResize="0">
            <a:picLocks noGrp="1"/>
          </p:cNvPicPr>
          <p:nvPr>
            <p:ph type="pic" idx="2"/>
          </p:nvPr>
        </p:nvPicPr>
        <p:blipFill rotWithShape="1">
          <a:blip r:embed="rId4">
            <a:alphaModFix/>
          </a:blip>
          <a:srcRect l="17854" r="8879"/>
          <a:stretch/>
        </p:blipFill>
        <p:spPr>
          <a:xfrm>
            <a:off x="7129475" y="1085250"/>
            <a:ext cx="4104000" cy="4001100"/>
          </a:xfrm>
          <a:prstGeom prst="rect">
            <a:avLst/>
          </a:prstGeom>
        </p:spPr>
      </p:pic>
      <p:sp>
        <p:nvSpPr>
          <p:cNvPr id="236" name="Google Shape;236;g30be2d5b434_0_0"/>
          <p:cNvSpPr txBox="1"/>
          <p:nvPr/>
        </p:nvSpPr>
        <p:spPr>
          <a:xfrm>
            <a:off x="7129479" y="6395902"/>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305e98c9050_0_118"/>
          <p:cNvSpPr txBox="1">
            <a:spLocks noGrp="1"/>
          </p:cNvSpPr>
          <p:nvPr>
            <p:ph type="body" idx="1"/>
          </p:nvPr>
        </p:nvSpPr>
        <p:spPr>
          <a:xfrm>
            <a:off x="6420250" y="1914475"/>
            <a:ext cx="5094900" cy="3386400"/>
          </a:xfrm>
          <a:prstGeom prst="rect">
            <a:avLst/>
          </a:prstGeom>
          <a:noFill/>
          <a:ln>
            <a:noFill/>
          </a:ln>
        </p:spPr>
        <p:txBody>
          <a:bodyPr spcFirstLastPara="1" wrap="square" lIns="91425" tIns="0" rIns="91425" bIns="45700" anchor="t" anchorCtr="0">
            <a:spAutoFit/>
          </a:bodyPr>
          <a:lstStyle/>
          <a:p>
            <a:pPr marL="457200" lvl="0" indent="-342900" algn="l" rtl="0">
              <a:lnSpc>
                <a:spcPct val="100000"/>
              </a:lnSpc>
              <a:spcBef>
                <a:spcPts val="1500"/>
              </a:spcBef>
              <a:spcAft>
                <a:spcPts val="0"/>
              </a:spcAft>
              <a:buSzPts val="1800"/>
              <a:buFont typeface="Calibri"/>
              <a:buChar char="●"/>
            </a:pPr>
            <a:r>
              <a:rPr lang="en-US" sz="2400"/>
              <a:t>Energy efficiency, renewables, and clean transportation are critical to a clean future.</a:t>
            </a:r>
            <a:endParaRPr sz="2400"/>
          </a:p>
          <a:p>
            <a:pPr marL="457200" lvl="0" indent="-342900" algn="l" rtl="0">
              <a:lnSpc>
                <a:spcPct val="100000"/>
              </a:lnSpc>
              <a:spcBef>
                <a:spcPts val="1500"/>
              </a:spcBef>
              <a:spcAft>
                <a:spcPts val="0"/>
              </a:spcAft>
              <a:buSzPts val="1800"/>
              <a:buFont typeface="Calibri"/>
              <a:buChar char="●"/>
            </a:pPr>
            <a:r>
              <a:rPr lang="en-US" sz="2400"/>
              <a:t>We can contribute to the transition, both now and in our careers.</a:t>
            </a:r>
            <a:endParaRPr sz="2400"/>
          </a:p>
          <a:p>
            <a:pPr marL="457200" lvl="0" indent="-342900" algn="l" rtl="0">
              <a:lnSpc>
                <a:spcPct val="100000"/>
              </a:lnSpc>
              <a:spcBef>
                <a:spcPts val="1500"/>
              </a:spcBef>
              <a:spcAft>
                <a:spcPts val="0"/>
              </a:spcAft>
              <a:buSzPts val="1800"/>
              <a:buFont typeface="Calibri"/>
              <a:buChar char="●"/>
            </a:pPr>
            <a:r>
              <a:rPr lang="en-US" sz="2400"/>
              <a:t>Massachusetts is leading by example, and we can support that in our community.</a:t>
            </a:r>
            <a:endParaRPr sz="2400">
              <a:solidFill>
                <a:srgbClr val="6AA84F"/>
              </a:solidFill>
            </a:endParaRPr>
          </a:p>
        </p:txBody>
      </p:sp>
      <p:sp>
        <p:nvSpPr>
          <p:cNvPr id="452" name="Google Shape;452;g305e98c9050_0_118"/>
          <p:cNvSpPr txBox="1"/>
          <p:nvPr/>
        </p:nvSpPr>
        <p:spPr>
          <a:xfrm>
            <a:off x="7099104" y="6400800"/>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pic>
        <p:nvPicPr>
          <p:cNvPr id="453" name="Google Shape;453;g305e98c9050_0_118"/>
          <p:cNvPicPr preferRelativeResize="0">
            <a:picLocks noGrp="1"/>
          </p:cNvPicPr>
          <p:nvPr>
            <p:ph type="pic" idx="2"/>
          </p:nvPr>
        </p:nvPicPr>
        <p:blipFill rotWithShape="1">
          <a:blip r:embed="rId3">
            <a:alphaModFix/>
          </a:blip>
          <a:srcRect l="23265"/>
          <a:stretch/>
        </p:blipFill>
        <p:spPr>
          <a:xfrm>
            <a:off x="508000" y="1205425"/>
            <a:ext cx="4606500" cy="4001102"/>
          </a:xfrm>
          <a:prstGeom prst="rect">
            <a:avLst/>
          </a:prstGeom>
        </p:spPr>
      </p:pic>
      <p:sp>
        <p:nvSpPr>
          <p:cNvPr id="454" name="Google Shape;454;g305e98c9050_0_118"/>
          <p:cNvSpPr txBox="1">
            <a:spLocks noGrp="1"/>
          </p:cNvSpPr>
          <p:nvPr>
            <p:ph type="sldNum" idx="12"/>
          </p:nvPr>
        </p:nvSpPr>
        <p:spPr>
          <a:xfrm>
            <a:off x="11233469" y="6401100"/>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312e5c83e44_1_11"/>
          <p:cNvSpPr txBox="1">
            <a:spLocks noGrp="1"/>
          </p:cNvSpPr>
          <p:nvPr>
            <p:ph type="title"/>
          </p:nvPr>
        </p:nvSpPr>
        <p:spPr>
          <a:xfrm>
            <a:off x="1409700" y="2860950"/>
            <a:ext cx="41505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65A4"/>
              </a:buClr>
              <a:buSzPts val="4800"/>
              <a:buFont typeface="Calibri"/>
              <a:buNone/>
            </a:pPr>
            <a:r>
              <a:rPr lang="en-US"/>
              <a:t>Closing Activity</a:t>
            </a:r>
            <a:endParaRPr/>
          </a:p>
        </p:txBody>
      </p:sp>
      <p:sp>
        <p:nvSpPr>
          <p:cNvPr id="461" name="Google Shape;461;g312e5c83e44_1_11"/>
          <p:cNvSpPr txBox="1">
            <a:spLocks noGrp="1"/>
          </p:cNvSpPr>
          <p:nvPr>
            <p:ph type="body" idx="1"/>
          </p:nvPr>
        </p:nvSpPr>
        <p:spPr>
          <a:xfrm>
            <a:off x="6645050" y="915100"/>
            <a:ext cx="47445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462" name="Google Shape;462;g312e5c83e44_1_11"/>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a:p>
        </p:txBody>
      </p:sp>
      <p:sp>
        <p:nvSpPr>
          <p:cNvPr id="463" name="Google Shape;463;g312e5c83e44_1_11"/>
          <p:cNvSpPr txBox="1"/>
          <p:nvPr/>
        </p:nvSpPr>
        <p:spPr>
          <a:xfrm>
            <a:off x="6352100" y="1104900"/>
            <a:ext cx="5330400" cy="4155300"/>
          </a:xfrm>
          <a:prstGeom prst="rect">
            <a:avLst/>
          </a:prstGeom>
          <a:noFill/>
          <a:ln>
            <a:noFill/>
          </a:ln>
        </p:spPr>
        <p:txBody>
          <a:bodyPr spcFirstLastPara="1" wrap="square" lIns="91425" tIns="45700" rIns="91425" bIns="45700" anchor="t" anchorCtr="0">
            <a:noAutofit/>
          </a:bodyPr>
          <a:lstStyle/>
          <a:p>
            <a:pPr marL="50800" marR="0" lvl="0" indent="0" algn="l" rtl="0">
              <a:lnSpc>
                <a:spcPct val="100000"/>
              </a:lnSpc>
              <a:spcBef>
                <a:spcPts val="0"/>
              </a:spcBef>
              <a:spcAft>
                <a:spcPts val="0"/>
              </a:spcAft>
              <a:buNone/>
            </a:pPr>
            <a:r>
              <a:rPr lang="en-US" sz="2400" b="1"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Write a short postcard to your present-day self describing what life is like in Massachusetts in 2050’s cleaner, greener future.</a:t>
            </a:r>
            <a:endParaRPr sz="2400">
              <a:latin typeface="Calibri"/>
              <a:ea typeface="Calibri"/>
              <a:cs typeface="Calibri"/>
              <a:sym typeface="Calibri"/>
            </a:endParaRPr>
          </a:p>
          <a:p>
            <a:pPr marL="508000" marR="0" lvl="0" indent="-431800" algn="l" rtl="0">
              <a:lnSpc>
                <a:spcPct val="100000"/>
              </a:lnSpc>
              <a:spcBef>
                <a:spcPts val="100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What changes do you notice in your everyday life?</a:t>
            </a:r>
            <a:endParaRPr sz="2400">
              <a:solidFill>
                <a:schemeClr val="dk1"/>
              </a:solidFill>
              <a:latin typeface="Calibri"/>
              <a:ea typeface="Calibri"/>
              <a:cs typeface="Calibri"/>
              <a:sym typeface="Calibri"/>
            </a:endParaRPr>
          </a:p>
          <a:p>
            <a:pPr marL="508000" marR="0" lvl="0" indent="-431800" algn="l" rtl="0">
              <a:lnSpc>
                <a:spcPct val="100000"/>
              </a:lnSpc>
              <a:spcBef>
                <a:spcPts val="100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What’s different about the energy sources, transportation, or buildings?</a:t>
            </a:r>
            <a:endParaRPr sz="2400">
              <a:solidFill>
                <a:schemeClr val="dk1"/>
              </a:solidFill>
              <a:latin typeface="Calibri"/>
              <a:ea typeface="Calibri"/>
              <a:cs typeface="Calibri"/>
              <a:sym typeface="Calibri"/>
            </a:endParaRPr>
          </a:p>
          <a:p>
            <a:pPr marL="508000" marR="0" lvl="0" indent="-431800" algn="l" rtl="0">
              <a:lnSpc>
                <a:spcPct val="100000"/>
              </a:lnSpc>
              <a:spcBef>
                <a:spcPts val="1000"/>
              </a:spcBef>
              <a:spcAft>
                <a:spcPts val="100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How does the environment affect your community and family?</a:t>
            </a:r>
            <a:endParaRPr sz="2400" i="0" u="none" strike="noStrike" cap="none">
              <a:solidFill>
                <a:schemeClr val="dk1"/>
              </a:solidFill>
              <a:latin typeface="Calibri"/>
              <a:ea typeface="Calibri"/>
              <a:cs typeface="Calibri"/>
              <a:sym typeface="Calibri"/>
            </a:endParaRPr>
          </a:p>
        </p:txBody>
      </p:sp>
      <p:sp>
        <p:nvSpPr>
          <p:cNvPr id="464" name="Google Shape;464;g312e5c83e44_1_11"/>
          <p:cNvSpPr txBox="1"/>
          <p:nvPr/>
        </p:nvSpPr>
        <p:spPr>
          <a:xfrm>
            <a:off x="7099104" y="6400800"/>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
        <p:nvSpPr>
          <p:cNvPr id="465" name="Google Shape;465;g312e5c83e44_1_11"/>
          <p:cNvSpPr txBox="1">
            <a:spLocks noGrp="1"/>
          </p:cNvSpPr>
          <p:nvPr>
            <p:ph type="sldNum" idx="2"/>
          </p:nvPr>
        </p:nvSpPr>
        <p:spPr>
          <a:xfrm>
            <a:off x="11233469" y="6396276"/>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21</a:t>
            </a:fld>
            <a:endParaRPr/>
          </a:p>
        </p:txBody>
      </p:sp>
      <p:pic>
        <p:nvPicPr>
          <p:cNvPr id="466" name="Google Shape;466;g312e5c83e44_1_11"/>
          <p:cNvPicPr preferRelativeResize="0"/>
          <p:nvPr/>
        </p:nvPicPr>
        <p:blipFill rotWithShape="1">
          <a:blip r:embed="rId3">
            <a:alphaModFix/>
          </a:blip>
          <a:srcRect/>
          <a:stretch/>
        </p:blipFill>
        <p:spPr>
          <a:xfrm>
            <a:off x="228600" y="2540680"/>
            <a:ext cx="984300" cy="10405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g31730a4537a_0_11"/>
          <p:cNvPicPr preferRelativeResize="0"/>
          <p:nvPr/>
        </p:nvPicPr>
        <p:blipFill rotWithShape="1">
          <a:blip r:embed="rId3">
            <a:alphaModFix/>
          </a:blip>
          <a:srcRect l="228" t="10801" r="11742"/>
          <a:stretch/>
        </p:blipFill>
        <p:spPr>
          <a:xfrm>
            <a:off x="0" y="-65550"/>
            <a:ext cx="12192000" cy="6949800"/>
          </a:xfrm>
          <a:prstGeom prst="rect">
            <a:avLst/>
          </a:prstGeom>
          <a:noFill/>
          <a:ln>
            <a:noFill/>
          </a:ln>
        </p:spPr>
      </p:pic>
      <p:sp>
        <p:nvSpPr>
          <p:cNvPr id="473" name="Google Shape;473;g31730a4537a_0_11"/>
          <p:cNvSpPr/>
          <p:nvPr/>
        </p:nvSpPr>
        <p:spPr>
          <a:xfrm>
            <a:off x="0" y="2292750"/>
            <a:ext cx="12192000" cy="45915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4" name="Google Shape;474;g31730a4537a_0_11"/>
          <p:cNvSpPr/>
          <p:nvPr/>
        </p:nvSpPr>
        <p:spPr>
          <a:xfrm rot="10800000">
            <a:off x="-27575" y="-65550"/>
            <a:ext cx="122532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75" name="Google Shape;475;g31730a4537a_0_11"/>
          <p:cNvPicPr preferRelativeResize="0"/>
          <p:nvPr/>
        </p:nvPicPr>
        <p:blipFill rotWithShape="1">
          <a:blip r:embed="rId4">
            <a:alphaModFix/>
          </a:blip>
          <a:srcRect/>
          <a:stretch/>
        </p:blipFill>
        <p:spPr>
          <a:xfrm>
            <a:off x="230783" y="279302"/>
            <a:ext cx="3979875" cy="1206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
          <p:cNvSpPr txBox="1">
            <a:spLocks noGrp="1"/>
          </p:cNvSpPr>
          <p:nvPr>
            <p:ph type="body" idx="1"/>
          </p:nvPr>
        </p:nvSpPr>
        <p:spPr>
          <a:xfrm>
            <a:off x="6455425" y="1899300"/>
            <a:ext cx="5391300" cy="2929800"/>
          </a:xfrm>
          <a:prstGeom prst="rect">
            <a:avLst/>
          </a:prstGeom>
          <a:noFill/>
          <a:ln>
            <a:noFill/>
          </a:ln>
        </p:spPr>
        <p:txBody>
          <a:bodyPr spcFirstLastPara="1" wrap="square" lIns="91425" tIns="0" rIns="91425" bIns="45700" anchor="t" anchorCtr="0">
            <a:spAutoFit/>
          </a:bodyPr>
          <a:lstStyle/>
          <a:p>
            <a:pPr marL="457200" lvl="0" indent="-330200" algn="l" rtl="0">
              <a:lnSpc>
                <a:spcPct val="150000"/>
              </a:lnSpc>
              <a:spcBef>
                <a:spcPts val="0"/>
              </a:spcBef>
              <a:spcAft>
                <a:spcPts val="0"/>
              </a:spcAft>
              <a:buSzPts val="1600"/>
              <a:buChar char="●"/>
            </a:pPr>
            <a:r>
              <a:rPr lang="en-US" b="1"/>
              <a:t>The Big Question and My Climate Goals</a:t>
            </a:r>
            <a:endParaRPr b="1"/>
          </a:p>
          <a:p>
            <a:pPr marL="457200" lvl="0" indent="-330200" algn="l" rtl="0">
              <a:lnSpc>
                <a:spcPct val="150000"/>
              </a:lnSpc>
              <a:spcBef>
                <a:spcPts val="1000"/>
              </a:spcBef>
              <a:spcAft>
                <a:spcPts val="0"/>
              </a:spcAft>
              <a:buSzPts val="1600"/>
              <a:buChar char="●"/>
            </a:pPr>
            <a:r>
              <a:rPr lang="en-US" b="1"/>
              <a:t>Climate Watch and Discussion</a:t>
            </a:r>
            <a:endParaRPr b="1"/>
          </a:p>
          <a:p>
            <a:pPr marL="457200" lvl="0" indent="-330200" algn="l" rtl="0">
              <a:lnSpc>
                <a:spcPct val="150000"/>
              </a:lnSpc>
              <a:spcBef>
                <a:spcPts val="1000"/>
              </a:spcBef>
              <a:spcAft>
                <a:spcPts val="0"/>
              </a:spcAft>
              <a:buSzPts val="1600"/>
              <a:buChar char="●"/>
            </a:pPr>
            <a:r>
              <a:rPr lang="en-US" b="1"/>
              <a:t>Climate Change</a:t>
            </a:r>
            <a:endParaRPr b="1"/>
          </a:p>
          <a:p>
            <a:pPr marL="457200" lvl="0" indent="-330200" algn="l" rtl="0">
              <a:lnSpc>
                <a:spcPct val="150000"/>
              </a:lnSpc>
              <a:spcBef>
                <a:spcPts val="1000"/>
              </a:spcBef>
              <a:spcAft>
                <a:spcPts val="0"/>
              </a:spcAft>
              <a:buSzPts val="1600"/>
              <a:buChar char="●"/>
            </a:pPr>
            <a:r>
              <a:rPr lang="en-US" b="1"/>
              <a:t>Today’s Group Activity</a:t>
            </a:r>
            <a:endParaRPr b="1"/>
          </a:p>
          <a:p>
            <a:pPr marL="457200" lvl="0" indent="-330200" algn="l" rtl="0">
              <a:lnSpc>
                <a:spcPct val="150000"/>
              </a:lnSpc>
              <a:spcBef>
                <a:spcPts val="1000"/>
              </a:spcBef>
              <a:spcAft>
                <a:spcPts val="1000"/>
              </a:spcAft>
              <a:buSzPts val="1600"/>
              <a:buChar char="●"/>
            </a:pPr>
            <a:r>
              <a:rPr lang="en-US" b="1"/>
              <a:t>Key Takeaways and Closing</a:t>
            </a:r>
            <a:endParaRPr b="1"/>
          </a:p>
        </p:txBody>
      </p:sp>
      <p:pic>
        <p:nvPicPr>
          <p:cNvPr id="243" name="Google Shape;243;p2"/>
          <p:cNvPicPr preferRelativeResize="0"/>
          <p:nvPr/>
        </p:nvPicPr>
        <p:blipFill rotWithShape="1">
          <a:blip r:embed="rId3">
            <a:alphaModFix/>
          </a:blip>
          <a:srcRect l="4858" r="14430" b="6699"/>
          <a:stretch/>
        </p:blipFill>
        <p:spPr>
          <a:xfrm>
            <a:off x="508000" y="1205425"/>
            <a:ext cx="4606500" cy="4001100"/>
          </a:xfrm>
          <a:prstGeom prst="rect">
            <a:avLst/>
          </a:prstGeom>
          <a:noFill/>
          <a:ln>
            <a:noFill/>
          </a:ln>
        </p:spPr>
      </p:pic>
      <p:sp>
        <p:nvSpPr>
          <p:cNvPr id="244" name="Google Shape;244;p2"/>
          <p:cNvSpPr txBox="1">
            <a:spLocks noGrp="1"/>
          </p:cNvSpPr>
          <p:nvPr>
            <p:ph type="sldNum" idx="12"/>
          </p:nvPr>
        </p:nvSpPr>
        <p:spPr>
          <a:xfrm>
            <a:off x="11233469" y="6396276"/>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a:t>
            </a:fld>
            <a:endParaRPr/>
          </a:p>
        </p:txBody>
      </p:sp>
      <p:sp>
        <p:nvSpPr>
          <p:cNvPr id="245" name="Google Shape;245;p2"/>
          <p:cNvSpPr txBox="1"/>
          <p:nvPr/>
        </p:nvSpPr>
        <p:spPr>
          <a:xfrm>
            <a:off x="7129479" y="6395902"/>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312e5c83e44_0_352"/>
          <p:cNvPicPr preferRelativeResize="0"/>
          <p:nvPr/>
        </p:nvPicPr>
        <p:blipFill rotWithShape="1">
          <a:blip r:embed="rId3">
            <a:alphaModFix/>
          </a:blip>
          <a:srcRect l="1264" r="4405"/>
          <a:stretch/>
        </p:blipFill>
        <p:spPr>
          <a:xfrm>
            <a:off x="6648575" y="1085250"/>
            <a:ext cx="4606500" cy="4001099"/>
          </a:xfrm>
          <a:prstGeom prst="rect">
            <a:avLst/>
          </a:prstGeom>
          <a:noFill/>
          <a:ln>
            <a:noFill/>
          </a:ln>
        </p:spPr>
      </p:pic>
      <p:sp>
        <p:nvSpPr>
          <p:cNvPr id="252" name="Google Shape;252;g312e5c83e44_0_352"/>
          <p:cNvSpPr txBox="1">
            <a:spLocks noGrp="1"/>
          </p:cNvSpPr>
          <p:nvPr>
            <p:ph type="body" idx="1"/>
          </p:nvPr>
        </p:nvSpPr>
        <p:spPr>
          <a:xfrm>
            <a:off x="339375" y="2817575"/>
            <a:ext cx="5391300" cy="2115000"/>
          </a:xfrm>
          <a:prstGeom prst="rect">
            <a:avLst/>
          </a:prstGeom>
        </p:spPr>
        <p:txBody>
          <a:bodyPr spcFirstLastPara="1" wrap="square" lIns="91425" tIns="0" rIns="91425" bIns="45700" anchor="t" anchorCtr="0">
            <a:spAutoFit/>
          </a:bodyPr>
          <a:lstStyle/>
          <a:p>
            <a:pPr marL="0" lvl="0" indent="0" algn="l" rtl="0">
              <a:lnSpc>
                <a:spcPct val="115000"/>
              </a:lnSpc>
              <a:spcBef>
                <a:spcPts val="1000"/>
              </a:spcBef>
              <a:spcAft>
                <a:spcPts val="0"/>
              </a:spcAft>
              <a:buNone/>
            </a:pPr>
            <a:r>
              <a:rPr lang="en-US" sz="2400"/>
              <a:t>How is Massachusetts working to be more efficient, transition to renewable energy, optimize energy transmission, protect natural lands, and prepare for climate challenges?</a:t>
            </a:r>
            <a:endParaRPr sz="2400"/>
          </a:p>
        </p:txBody>
      </p:sp>
      <p:sp>
        <p:nvSpPr>
          <p:cNvPr id="253" name="Google Shape;253;g312e5c83e44_0_352"/>
          <p:cNvSpPr txBox="1">
            <a:spLocks noGrp="1"/>
          </p:cNvSpPr>
          <p:nvPr>
            <p:ph type="sldNum" idx="12"/>
          </p:nvPr>
        </p:nvSpPr>
        <p:spPr>
          <a:xfrm>
            <a:off x="11233469" y="6396276"/>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4</a:t>
            </a:fld>
            <a:endParaRPr/>
          </a:p>
        </p:txBody>
      </p:sp>
      <p:sp>
        <p:nvSpPr>
          <p:cNvPr id="254" name="Google Shape;254;g312e5c83e44_0_352"/>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65A4"/>
              </a:buClr>
              <a:buSzPts val="4800"/>
              <a:buFont typeface="Calibri"/>
              <a:buNone/>
            </a:pPr>
            <a:r>
              <a:rPr lang="en-US" sz="3800" b="1">
                <a:solidFill>
                  <a:srgbClr val="0065A4"/>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pic>
        <p:nvPicPr>
          <p:cNvPr id="255" name="Google Shape;255;g312e5c83e44_0_352"/>
          <p:cNvPicPr preferRelativeResize="0"/>
          <p:nvPr/>
        </p:nvPicPr>
        <p:blipFill rotWithShape="1">
          <a:blip r:embed="rId4">
            <a:alphaModFix/>
          </a:blip>
          <a:srcRect l="32555" t="19521" r="55243" b="62627"/>
          <a:stretch/>
        </p:blipFill>
        <p:spPr>
          <a:xfrm>
            <a:off x="339387" y="1485901"/>
            <a:ext cx="1014263" cy="1075501"/>
          </a:xfrm>
          <a:prstGeom prst="rect">
            <a:avLst/>
          </a:prstGeom>
          <a:noFill/>
          <a:ln>
            <a:noFill/>
          </a:ln>
        </p:spPr>
      </p:pic>
      <p:sp>
        <p:nvSpPr>
          <p:cNvPr id="256" name="Google Shape;256;g312e5c83e44_0_352"/>
          <p:cNvSpPr txBox="1"/>
          <p:nvPr/>
        </p:nvSpPr>
        <p:spPr>
          <a:xfrm>
            <a:off x="7129479" y="6395902"/>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078f063a0e_0_0"/>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263" name="Google Shape;263;g3078f063a0e_0_0"/>
          <p:cNvSpPr txBox="1">
            <a:spLocks noGrp="1"/>
          </p:cNvSpPr>
          <p:nvPr>
            <p:ph type="sldNum" idx="2"/>
          </p:nvPr>
        </p:nvSpPr>
        <p:spPr>
          <a:xfrm>
            <a:off x="11233469" y="6396276"/>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5</a:t>
            </a:fld>
            <a:endParaRPr/>
          </a:p>
        </p:txBody>
      </p:sp>
      <p:sp>
        <p:nvSpPr>
          <p:cNvPr id="264" name="Google Shape;264;g3078f063a0e_0_0"/>
          <p:cNvSpPr txBox="1">
            <a:spLocks noGrp="1"/>
          </p:cNvSpPr>
          <p:nvPr>
            <p:ph type="body" idx="1"/>
          </p:nvPr>
        </p:nvSpPr>
        <p:spPr>
          <a:xfrm>
            <a:off x="6463100" y="1153275"/>
            <a:ext cx="5158800" cy="4217400"/>
          </a:xfrm>
          <a:prstGeom prst="rect">
            <a:avLst/>
          </a:prstGeom>
        </p:spPr>
        <p:txBody>
          <a:bodyPr spcFirstLastPara="1" wrap="square" lIns="91425" tIns="0" rIns="91425" bIns="45700" anchor="t" anchorCtr="0">
            <a:spAutoFit/>
          </a:bodyPr>
          <a:lstStyle/>
          <a:p>
            <a:pPr marL="0" lvl="0" indent="0" algn="l" rtl="0">
              <a:spcBef>
                <a:spcPts val="2200"/>
              </a:spcBef>
              <a:spcAft>
                <a:spcPts val="0"/>
              </a:spcAft>
              <a:buNone/>
            </a:pPr>
            <a:r>
              <a:rPr lang="en-US" sz="2400" b="1"/>
              <a:t>When you complete this lesson, you’ll be able to</a:t>
            </a:r>
            <a:endParaRPr sz="2400" b="1"/>
          </a:p>
          <a:p>
            <a:pPr marL="457200" lvl="0" indent="-381000" algn="l" rtl="0">
              <a:spcBef>
                <a:spcPts val="2200"/>
              </a:spcBef>
              <a:spcAft>
                <a:spcPts val="0"/>
              </a:spcAft>
              <a:buSzPts val="2400"/>
              <a:buFont typeface="Calibri"/>
              <a:buAutoNum type="arabicPeriod"/>
            </a:pPr>
            <a:r>
              <a:rPr lang="en-US" sz="2400"/>
              <a:t>Identify strategies to improve energy efficiency</a:t>
            </a:r>
            <a:endParaRPr sz="2400"/>
          </a:p>
          <a:p>
            <a:pPr marL="457200" lvl="0" indent="-381000" algn="l" rtl="0">
              <a:spcBef>
                <a:spcPts val="2200"/>
              </a:spcBef>
              <a:spcAft>
                <a:spcPts val="0"/>
              </a:spcAft>
              <a:buSzPts val="2400"/>
              <a:buFont typeface="Calibri"/>
              <a:buAutoNum type="arabicPeriod"/>
            </a:pPr>
            <a:r>
              <a:rPr lang="en-US" sz="2400"/>
              <a:t>Identify examples of climate technology that advances the use of renewable energy sources</a:t>
            </a:r>
            <a:endParaRPr sz="2400"/>
          </a:p>
          <a:p>
            <a:pPr marL="457200" lvl="0" indent="-381000" algn="l" rtl="0">
              <a:spcBef>
                <a:spcPts val="2200"/>
              </a:spcBef>
              <a:spcAft>
                <a:spcPts val="0"/>
              </a:spcAft>
              <a:buSzPts val="2400"/>
              <a:buFont typeface="Calibri"/>
              <a:buAutoNum type="arabicPeriod"/>
            </a:pPr>
            <a:r>
              <a:rPr lang="en-US" sz="2400"/>
              <a:t>Explore how different combinations of climate solutions can position us for a healthier future.</a:t>
            </a:r>
            <a:endParaRPr sz="2400"/>
          </a:p>
        </p:txBody>
      </p:sp>
      <p:sp>
        <p:nvSpPr>
          <p:cNvPr id="265" name="Google Shape;265;g3078f063a0e_0_0"/>
          <p:cNvSpPr txBox="1"/>
          <p:nvPr/>
        </p:nvSpPr>
        <p:spPr>
          <a:xfrm>
            <a:off x="1567050" y="2865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0000"/>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266" name="Google Shape;266;g3078f063a0e_0_0"/>
          <p:cNvPicPr preferRelativeResize="0"/>
          <p:nvPr/>
        </p:nvPicPr>
        <p:blipFill rotWithShape="1">
          <a:blip r:embed="rId3">
            <a:alphaModFix/>
          </a:blip>
          <a:srcRect l="10378"/>
          <a:stretch/>
        </p:blipFill>
        <p:spPr>
          <a:xfrm>
            <a:off x="304800" y="2673600"/>
            <a:ext cx="1009850" cy="910500"/>
          </a:xfrm>
          <a:prstGeom prst="rect">
            <a:avLst/>
          </a:prstGeom>
          <a:noFill/>
          <a:ln>
            <a:noFill/>
          </a:ln>
        </p:spPr>
      </p:pic>
      <p:sp>
        <p:nvSpPr>
          <p:cNvPr id="267" name="Google Shape;267;g3078f063a0e_0_0"/>
          <p:cNvSpPr txBox="1"/>
          <p:nvPr/>
        </p:nvSpPr>
        <p:spPr>
          <a:xfrm>
            <a:off x="7129479" y="6395902"/>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12e5c83e44_0_368"/>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0065A4"/>
              </a:buClr>
              <a:buSzPts val="4800"/>
              <a:buFont typeface="Calibri"/>
              <a:buNone/>
            </a:pPr>
            <a:r>
              <a:rPr lang="en-US" sz="3800"/>
              <a:t>Massachusetts’s Vision for 2050</a:t>
            </a:r>
            <a:endParaRPr sz="3800"/>
          </a:p>
        </p:txBody>
      </p:sp>
      <p:sp>
        <p:nvSpPr>
          <p:cNvPr id="274" name="Google Shape;274;g312e5c83e44_0_368"/>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6</a:t>
            </a:fld>
            <a:endParaRPr sz="1200"/>
          </a:p>
        </p:txBody>
      </p:sp>
      <p:grpSp>
        <p:nvGrpSpPr>
          <p:cNvPr id="275" name="Google Shape;275;g312e5c83e44_0_368"/>
          <p:cNvGrpSpPr/>
          <p:nvPr/>
        </p:nvGrpSpPr>
        <p:grpSpPr>
          <a:xfrm>
            <a:off x="457200" y="1139088"/>
            <a:ext cx="11887200" cy="5838825"/>
            <a:chOff x="381000" y="1050588"/>
            <a:chExt cx="11887200" cy="5838825"/>
          </a:xfrm>
        </p:grpSpPr>
        <p:pic>
          <p:nvPicPr>
            <p:cNvPr id="276" name="Google Shape;276;g312e5c83e44_0_368"/>
            <p:cNvPicPr preferRelativeResize="0"/>
            <p:nvPr/>
          </p:nvPicPr>
          <p:blipFill>
            <a:blip r:embed="rId3">
              <a:alphaModFix/>
            </a:blip>
            <a:stretch>
              <a:fillRect/>
            </a:stretch>
          </p:blipFill>
          <p:spPr>
            <a:xfrm>
              <a:off x="381000" y="2151018"/>
              <a:ext cx="11887200" cy="4738394"/>
            </a:xfrm>
            <a:prstGeom prst="rect">
              <a:avLst/>
            </a:prstGeom>
            <a:noFill/>
            <a:ln>
              <a:noFill/>
            </a:ln>
          </p:spPr>
        </p:pic>
        <p:grpSp>
          <p:nvGrpSpPr>
            <p:cNvPr id="277" name="Google Shape;277;g312e5c83e44_0_368"/>
            <p:cNvGrpSpPr/>
            <p:nvPr/>
          </p:nvGrpSpPr>
          <p:grpSpPr>
            <a:xfrm>
              <a:off x="9154775" y="1050588"/>
              <a:ext cx="2700900" cy="2340000"/>
              <a:chOff x="9002375" y="2123463"/>
              <a:chExt cx="2700900" cy="2340000"/>
            </a:xfrm>
          </p:grpSpPr>
          <p:sp>
            <p:nvSpPr>
              <p:cNvPr id="278" name="Google Shape;278;g312e5c83e44_0_368"/>
              <p:cNvSpPr/>
              <p:nvPr/>
            </p:nvSpPr>
            <p:spPr>
              <a:xfrm>
                <a:off x="10213563" y="2123463"/>
                <a:ext cx="207900" cy="2340000"/>
              </a:xfrm>
              <a:prstGeom prst="roundRect">
                <a:avLst>
                  <a:gd name="adj" fmla="val 16667"/>
                </a:avLst>
              </a:prstGeom>
              <a:solidFill>
                <a:schemeClr val="lt2"/>
              </a:solidFill>
              <a:ln w="9525" cap="flat" cmpd="sng">
                <a:solidFill>
                  <a:srgbClr val="6CC24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9" name="Google Shape;279;g312e5c83e44_0_368"/>
              <p:cNvSpPr/>
              <p:nvPr/>
            </p:nvSpPr>
            <p:spPr>
              <a:xfrm>
                <a:off x="9002375" y="2295802"/>
                <a:ext cx="2700900" cy="974700"/>
              </a:xfrm>
              <a:prstGeom prst="homePlate">
                <a:avLst>
                  <a:gd name="adj" fmla="val 50000"/>
                </a:avLst>
              </a:prstGeom>
              <a:solidFill>
                <a:schemeClr val="lt2"/>
              </a:solidFill>
              <a:ln w="19050" cap="flat" cmpd="sng">
                <a:solidFill>
                  <a:schemeClr val="lt1"/>
                </a:solidFill>
                <a:prstDash val="solid"/>
                <a:round/>
                <a:headEnd type="none" w="sm" len="sm"/>
                <a:tailEnd type="none" w="sm" len="sm"/>
              </a:ln>
              <a:effectLst>
                <a:outerShdw blurRad="185738" dist="238125" dir="12420000" algn="bl" rotWithShape="0">
                  <a:srgbClr val="59595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lt1"/>
                    </a:solidFill>
                    <a:latin typeface="Calibri"/>
                    <a:ea typeface="Calibri"/>
                    <a:cs typeface="Calibri"/>
                    <a:sym typeface="Calibri"/>
                  </a:rPr>
                  <a:t>Net-Zero Emissions</a:t>
                </a:r>
                <a:endParaRPr sz="2800" b="1">
                  <a:solidFill>
                    <a:schemeClr val="lt1"/>
                  </a:solidFill>
                  <a:latin typeface="Calibri"/>
                  <a:ea typeface="Calibri"/>
                  <a:cs typeface="Calibri"/>
                  <a:sym typeface="Calibri"/>
                </a:endParaRPr>
              </a:p>
            </p:txBody>
          </p:sp>
        </p:grpSp>
      </p:grpSp>
      <p:sp>
        <p:nvSpPr>
          <p:cNvPr id="280" name="Google Shape;280;g312e5c83e44_0_368"/>
          <p:cNvSpPr txBox="1"/>
          <p:nvPr/>
        </p:nvSpPr>
        <p:spPr>
          <a:xfrm>
            <a:off x="554900" y="3139175"/>
            <a:ext cx="1870800" cy="8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281" name="Google Shape;281;g312e5c83e44_0_368"/>
          <p:cNvPicPr preferRelativeResize="0"/>
          <p:nvPr/>
        </p:nvPicPr>
        <p:blipFill>
          <a:blip r:embed="rId4">
            <a:alphaModFix/>
          </a:blip>
          <a:stretch>
            <a:fillRect/>
          </a:stretch>
        </p:blipFill>
        <p:spPr>
          <a:xfrm>
            <a:off x="3305350" y="3513100"/>
            <a:ext cx="1007150" cy="1372050"/>
          </a:xfrm>
          <a:prstGeom prst="rect">
            <a:avLst/>
          </a:prstGeom>
          <a:noFill/>
          <a:ln>
            <a:noFill/>
          </a:ln>
        </p:spPr>
      </p:pic>
      <p:pic>
        <p:nvPicPr>
          <p:cNvPr id="282" name="Google Shape;282;g312e5c83e44_0_368"/>
          <p:cNvPicPr preferRelativeResize="0"/>
          <p:nvPr/>
        </p:nvPicPr>
        <p:blipFill>
          <a:blip r:embed="rId5">
            <a:alphaModFix/>
          </a:blip>
          <a:stretch>
            <a:fillRect/>
          </a:stretch>
        </p:blipFill>
        <p:spPr>
          <a:xfrm>
            <a:off x="8196020" y="3200400"/>
            <a:ext cx="937580" cy="1272425"/>
          </a:xfrm>
          <a:prstGeom prst="rect">
            <a:avLst/>
          </a:prstGeom>
          <a:noFill/>
          <a:ln>
            <a:noFill/>
          </a:ln>
        </p:spPr>
      </p:pic>
      <p:sp>
        <p:nvSpPr>
          <p:cNvPr id="283" name="Google Shape;283;g312e5c83e44_0_368"/>
          <p:cNvSpPr txBox="1"/>
          <p:nvPr/>
        </p:nvSpPr>
        <p:spPr>
          <a:xfrm>
            <a:off x="592650" y="4188225"/>
            <a:ext cx="2700900" cy="115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400">
                <a:solidFill>
                  <a:schemeClr val="dk1"/>
                </a:solidFill>
                <a:latin typeface="Calibri"/>
                <a:ea typeface="Calibri"/>
                <a:cs typeface="Calibri"/>
                <a:sym typeface="Calibri"/>
              </a:rPr>
              <a:t>Reduce carbon emissions by </a:t>
            </a:r>
            <a:r>
              <a:rPr lang="en-US" sz="2400" b="1">
                <a:solidFill>
                  <a:schemeClr val="dk1"/>
                </a:solidFill>
                <a:latin typeface="Calibri"/>
                <a:ea typeface="Calibri"/>
                <a:cs typeface="Calibri"/>
                <a:sym typeface="Calibri"/>
              </a:rPr>
              <a:t>85%.</a:t>
            </a:r>
            <a:endParaRPr sz="2400" b="1">
              <a:solidFill>
                <a:schemeClr val="dk1"/>
              </a:solidFill>
              <a:latin typeface="Calibri"/>
              <a:ea typeface="Calibri"/>
              <a:cs typeface="Calibri"/>
              <a:sym typeface="Calibri"/>
            </a:endParaRPr>
          </a:p>
        </p:txBody>
      </p:sp>
      <p:sp>
        <p:nvSpPr>
          <p:cNvPr id="284" name="Google Shape;284;g312e5c83e44_0_368"/>
          <p:cNvSpPr txBox="1"/>
          <p:nvPr/>
        </p:nvSpPr>
        <p:spPr>
          <a:xfrm>
            <a:off x="8876875" y="4188225"/>
            <a:ext cx="3178800" cy="13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Remove carbon from the atmosphere through </a:t>
            </a:r>
            <a:r>
              <a:rPr lang="en-US" sz="2400" b="1">
                <a:solidFill>
                  <a:schemeClr val="dk1"/>
                </a:solidFill>
                <a:latin typeface="Calibri"/>
                <a:ea typeface="Calibri"/>
                <a:cs typeface="Calibri"/>
                <a:sym typeface="Calibri"/>
              </a:rPr>
              <a:t>sequestration.</a:t>
            </a:r>
            <a:endParaRPr sz="2400" b="1">
              <a:solidFill>
                <a:schemeClr val="dk1"/>
              </a:solidFill>
              <a:latin typeface="Calibri"/>
              <a:ea typeface="Calibri"/>
              <a:cs typeface="Calibri"/>
              <a:sym typeface="Calibri"/>
            </a:endParaRPr>
          </a:p>
        </p:txBody>
      </p:sp>
      <p:pic>
        <p:nvPicPr>
          <p:cNvPr id="285" name="Google Shape;285;g312e5c83e44_0_368"/>
          <p:cNvPicPr preferRelativeResize="0"/>
          <p:nvPr/>
        </p:nvPicPr>
        <p:blipFill>
          <a:blip r:embed="rId6">
            <a:alphaModFix/>
          </a:blip>
          <a:stretch>
            <a:fillRect/>
          </a:stretch>
        </p:blipFill>
        <p:spPr>
          <a:xfrm>
            <a:off x="3741628" y="-4134613"/>
            <a:ext cx="3405396" cy="3618225"/>
          </a:xfrm>
          <a:prstGeom prst="rect">
            <a:avLst/>
          </a:prstGeom>
          <a:noFill/>
          <a:ln>
            <a:noFill/>
          </a:ln>
        </p:spPr>
      </p:pic>
      <p:sp>
        <p:nvSpPr>
          <p:cNvPr id="286" name="Google Shape;286;g312e5c83e44_0_368"/>
          <p:cNvSpPr/>
          <p:nvPr/>
        </p:nvSpPr>
        <p:spPr>
          <a:xfrm>
            <a:off x="6539722" y="-2020696"/>
            <a:ext cx="3026100" cy="1422000"/>
          </a:xfrm>
          <a:prstGeom prst="rect">
            <a:avLst/>
          </a:prstGeom>
          <a:solidFill>
            <a:srgbClr val="7030A0"/>
          </a:solidFill>
          <a:ln w="25400" cap="flat" cmpd="sng">
            <a:solidFill>
              <a:srgbClr val="002A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solidFill>
                  <a:schemeClr val="lt1"/>
                </a:solidFill>
              </a:rPr>
              <a:t>Sarah: If we don’t have time/the ability to create something that uses our actual 85% reduction target, we can see if this diagram from Deposit would work.</a:t>
            </a:r>
            <a:endParaRPr/>
          </a:p>
        </p:txBody>
      </p:sp>
      <p:sp>
        <p:nvSpPr>
          <p:cNvPr id="287" name="Google Shape;287;g312e5c83e44_0_368"/>
          <p:cNvSpPr txBox="1"/>
          <p:nvPr/>
        </p:nvSpPr>
        <p:spPr>
          <a:xfrm>
            <a:off x="7129479" y="6395902"/>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0be458107a_0_7"/>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Clr>
                <a:srgbClr val="0065A4"/>
              </a:buClr>
              <a:buSzPts val="4800"/>
              <a:buFont typeface="Calibri"/>
              <a:buNone/>
            </a:pPr>
            <a:r>
              <a:rPr lang="en-US" sz="3800"/>
              <a:t>Decarbonization: What and How?</a:t>
            </a:r>
            <a:endParaRPr sz="3800"/>
          </a:p>
        </p:txBody>
      </p:sp>
      <p:sp>
        <p:nvSpPr>
          <p:cNvPr id="294" name="Google Shape;294;g30be458107a_0_7"/>
          <p:cNvSpPr txBox="1">
            <a:spLocks noGrp="1"/>
          </p:cNvSpPr>
          <p:nvPr>
            <p:ph type="body" idx="1"/>
          </p:nvPr>
        </p:nvSpPr>
        <p:spPr>
          <a:xfrm>
            <a:off x="6447998" y="1127508"/>
            <a:ext cx="53091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295" name="Google Shape;295;g30be458107a_0_7"/>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7</a:t>
            </a:fld>
            <a:endParaRPr sz="1200"/>
          </a:p>
        </p:txBody>
      </p:sp>
      <p:pic>
        <p:nvPicPr>
          <p:cNvPr id="296" name="Google Shape;296;g30be458107a_0_7"/>
          <p:cNvPicPr preferRelativeResize="0"/>
          <p:nvPr/>
        </p:nvPicPr>
        <p:blipFill rotWithShape="1">
          <a:blip r:embed="rId3">
            <a:alphaModFix/>
          </a:blip>
          <a:srcRect/>
          <a:stretch/>
        </p:blipFill>
        <p:spPr>
          <a:xfrm>
            <a:off x="439742" y="1051200"/>
            <a:ext cx="11312522" cy="4933800"/>
          </a:xfrm>
          <a:prstGeom prst="rect">
            <a:avLst/>
          </a:prstGeom>
          <a:noFill/>
          <a:ln>
            <a:noFill/>
          </a:ln>
        </p:spPr>
      </p:pic>
      <p:sp>
        <p:nvSpPr>
          <p:cNvPr id="297" name="Google Shape;297;g30be458107a_0_7"/>
          <p:cNvSpPr txBox="1"/>
          <p:nvPr/>
        </p:nvSpPr>
        <p:spPr>
          <a:xfrm>
            <a:off x="1724100" y="5985000"/>
            <a:ext cx="87438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1600" b="0" i="0" u="none" strike="noStrike" cap="none">
                <a:solidFill>
                  <a:srgbClr val="595959"/>
                </a:solidFill>
                <a:latin typeface="Calibri"/>
                <a:ea typeface="Calibri"/>
                <a:cs typeface="Calibri"/>
                <a:sym typeface="Calibri"/>
              </a:rPr>
              <a:t>Image: Massachusetts Clean Energy and Climate Plan for 2025 and 2030</a:t>
            </a:r>
            <a:endParaRPr sz="1600" b="0" i="0" u="none" strike="noStrike" cap="none">
              <a:solidFill>
                <a:srgbClr val="595959"/>
              </a:solidFill>
              <a:latin typeface="Calibri"/>
              <a:ea typeface="Calibri"/>
              <a:cs typeface="Calibri"/>
              <a:sym typeface="Calibri"/>
            </a:endParaRPr>
          </a:p>
        </p:txBody>
      </p:sp>
      <p:sp>
        <p:nvSpPr>
          <p:cNvPr id="298" name="Google Shape;298;g30be458107a_0_7"/>
          <p:cNvSpPr txBox="1"/>
          <p:nvPr/>
        </p:nvSpPr>
        <p:spPr>
          <a:xfrm>
            <a:off x="7129479" y="6395902"/>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7"/>
          <p:cNvSpPr txBox="1">
            <a:spLocks noGrp="1"/>
          </p:cNvSpPr>
          <p:nvPr>
            <p:ph type="title"/>
          </p:nvPr>
        </p:nvSpPr>
        <p:spPr>
          <a:xfrm>
            <a:off x="304800" y="1255600"/>
            <a:ext cx="4995600" cy="1052700"/>
          </a:xfrm>
          <a:prstGeom prst="rect">
            <a:avLst/>
          </a:prstGeom>
          <a:noFill/>
          <a:ln>
            <a:noFill/>
          </a:ln>
        </p:spPr>
        <p:txBody>
          <a:bodyPr spcFirstLastPara="1" wrap="square" lIns="0" tIns="0" rIns="0" bIns="0" anchor="t" anchorCtr="0">
            <a:spAutoFit/>
          </a:bodyPr>
          <a:lstStyle/>
          <a:p>
            <a:pPr marL="4763" lvl="0" indent="-4763" algn="l" rtl="0">
              <a:lnSpc>
                <a:spcPct val="90000"/>
              </a:lnSpc>
              <a:spcBef>
                <a:spcPts val="0"/>
              </a:spcBef>
              <a:spcAft>
                <a:spcPts val="0"/>
              </a:spcAft>
              <a:buClr>
                <a:srgbClr val="0065A4"/>
              </a:buClr>
              <a:buSzPts val="4200"/>
              <a:buFont typeface="Calibri"/>
              <a:buNone/>
            </a:pPr>
            <a:r>
              <a:rPr lang="en-US" sz="3800"/>
              <a:t>Projected Greenhouse Gas Emissions</a:t>
            </a:r>
            <a:endParaRPr sz="3800"/>
          </a:p>
        </p:txBody>
      </p:sp>
      <p:sp>
        <p:nvSpPr>
          <p:cNvPr id="305" name="Google Shape;305;p7"/>
          <p:cNvSpPr txBox="1"/>
          <p:nvPr/>
        </p:nvSpPr>
        <p:spPr>
          <a:xfrm>
            <a:off x="6474763" y="6224201"/>
            <a:ext cx="1764856"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pic>
        <p:nvPicPr>
          <p:cNvPr id="306" name="Google Shape;306;p7"/>
          <p:cNvPicPr preferRelativeResize="0"/>
          <p:nvPr/>
        </p:nvPicPr>
        <p:blipFill rotWithShape="1">
          <a:blip r:embed="rId3">
            <a:alphaModFix/>
          </a:blip>
          <a:srcRect/>
          <a:stretch/>
        </p:blipFill>
        <p:spPr>
          <a:xfrm>
            <a:off x="5054225" y="662670"/>
            <a:ext cx="6832975" cy="5047580"/>
          </a:xfrm>
          <a:prstGeom prst="rect">
            <a:avLst/>
          </a:prstGeom>
          <a:noFill/>
          <a:ln>
            <a:noFill/>
          </a:ln>
        </p:spPr>
      </p:pic>
      <p:sp>
        <p:nvSpPr>
          <p:cNvPr id="307" name="Google Shape;307;p7"/>
          <p:cNvSpPr txBox="1">
            <a:spLocks noGrp="1"/>
          </p:cNvSpPr>
          <p:nvPr>
            <p:ph type="body" idx="4294967295"/>
          </p:nvPr>
        </p:nvSpPr>
        <p:spPr>
          <a:xfrm>
            <a:off x="304800" y="2742650"/>
            <a:ext cx="4644900" cy="1915200"/>
          </a:xfrm>
          <a:prstGeom prst="rect">
            <a:avLst/>
          </a:prstGeom>
          <a:noFill/>
          <a:ln>
            <a:noFill/>
          </a:ln>
        </p:spPr>
        <p:txBody>
          <a:bodyPr spcFirstLastPara="1" wrap="square" lIns="91425" tIns="0" rIns="91425" bIns="45700" anchor="t" anchorCtr="0">
            <a:noAutofit/>
          </a:bodyPr>
          <a:lstStyle/>
          <a:p>
            <a:pPr marL="0" lvl="0" indent="0" algn="l" rtl="0">
              <a:lnSpc>
                <a:spcPct val="115000"/>
              </a:lnSpc>
              <a:spcBef>
                <a:spcPts val="0"/>
              </a:spcBef>
              <a:spcAft>
                <a:spcPts val="0"/>
              </a:spcAft>
              <a:buSzPts val="1100"/>
              <a:buNone/>
            </a:pPr>
            <a:r>
              <a:rPr lang="en-US" sz="2200"/>
              <a:t>Massachusetts envisions a future with minimal reliance on fossil fuels for heating homes, powering vehicles, and operating the electric grid.</a:t>
            </a:r>
            <a:endParaRPr sz="2400"/>
          </a:p>
          <a:p>
            <a:pPr marL="0" lvl="0" indent="0" algn="l" rtl="0">
              <a:lnSpc>
                <a:spcPct val="90000"/>
              </a:lnSpc>
              <a:spcBef>
                <a:spcPts val="1000"/>
              </a:spcBef>
              <a:spcAft>
                <a:spcPts val="0"/>
              </a:spcAft>
              <a:buSzPts val="2800"/>
              <a:buNone/>
            </a:pPr>
            <a:endParaRPr/>
          </a:p>
        </p:txBody>
      </p:sp>
      <p:sp>
        <p:nvSpPr>
          <p:cNvPr id="308" name="Google Shape;308;p7"/>
          <p:cNvSpPr txBox="1"/>
          <p:nvPr/>
        </p:nvSpPr>
        <p:spPr>
          <a:xfrm>
            <a:off x="5088363" y="5752575"/>
            <a:ext cx="6764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a:solidFill>
                  <a:schemeClr val="dk2"/>
                </a:solidFill>
                <a:latin typeface="Calibri"/>
                <a:ea typeface="Calibri"/>
                <a:cs typeface="Calibri"/>
                <a:sym typeface="Calibri"/>
              </a:rPr>
              <a:t>Image: Massachusetts Clean Energy and Climate Plan for 2025 and 2030</a:t>
            </a:r>
            <a:endParaRPr sz="1200" b="0" i="0" u="none" strike="noStrike" cap="none">
              <a:solidFill>
                <a:schemeClr val="dk2"/>
              </a:solidFill>
              <a:latin typeface="Calibri"/>
              <a:ea typeface="Calibri"/>
              <a:cs typeface="Calibri"/>
              <a:sym typeface="Calibri"/>
            </a:endParaRPr>
          </a:p>
        </p:txBody>
      </p:sp>
      <p:sp>
        <p:nvSpPr>
          <p:cNvPr id="309" name="Google Shape;309;p7"/>
          <p:cNvSpPr txBox="1">
            <a:spLocks noGrp="1"/>
          </p:cNvSpPr>
          <p:nvPr>
            <p:ph type="sldNum" idx="12"/>
          </p:nvPr>
        </p:nvSpPr>
        <p:spPr>
          <a:xfrm>
            <a:off x="11233469" y="6400800"/>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8</a:t>
            </a:fld>
            <a:endParaRPr/>
          </a:p>
        </p:txBody>
      </p:sp>
      <p:sp>
        <p:nvSpPr>
          <p:cNvPr id="310" name="Google Shape;310;p7"/>
          <p:cNvSpPr txBox="1"/>
          <p:nvPr/>
        </p:nvSpPr>
        <p:spPr>
          <a:xfrm>
            <a:off x="7129479" y="6395902"/>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0"/>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a:t>Climate Watch Video</a:t>
            </a:r>
            <a:endParaRPr/>
          </a:p>
        </p:txBody>
      </p:sp>
      <p:sp>
        <p:nvSpPr>
          <p:cNvPr id="317" name="Google Shape;317;p20"/>
          <p:cNvSpPr txBox="1">
            <a:spLocks noGrp="1"/>
          </p:cNvSpPr>
          <p:nvPr>
            <p:ph type="sldNum" idx="12"/>
          </p:nvPr>
        </p:nvSpPr>
        <p:spPr>
          <a:xfrm>
            <a:off x="11233469" y="6396276"/>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9</a:t>
            </a:fld>
            <a:endParaRPr sz="1200"/>
          </a:p>
        </p:txBody>
      </p:sp>
      <p:sp>
        <p:nvSpPr>
          <p:cNvPr id="318" name="Google Shape;318;p20"/>
          <p:cNvSpPr txBox="1"/>
          <p:nvPr/>
        </p:nvSpPr>
        <p:spPr>
          <a:xfrm>
            <a:off x="8686800" y="5989320"/>
            <a:ext cx="17649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b="0" i="0" u="none" strike="noStrike" cap="none">
                <a:solidFill>
                  <a:schemeClr val="dk1"/>
                </a:solidFill>
                <a:latin typeface="Calibri"/>
                <a:ea typeface="Calibri"/>
                <a:cs typeface="Calibri"/>
                <a:sym typeface="Calibri"/>
              </a:rPr>
              <a:t>Courtesy </a:t>
            </a:r>
            <a:r>
              <a:rPr lang="en-US">
                <a:solidFill>
                  <a:schemeClr val="dk1"/>
                </a:solidFill>
                <a:latin typeface="Calibri"/>
                <a:ea typeface="Calibri"/>
                <a:cs typeface="Calibri"/>
                <a:sym typeface="Calibri"/>
              </a:rPr>
              <a:t>Unesco</a:t>
            </a:r>
            <a:endParaRPr b="0" i="0" u="none" strike="noStrike" cap="none">
              <a:solidFill>
                <a:schemeClr val="dk1"/>
              </a:solidFill>
              <a:latin typeface="Calibri"/>
              <a:ea typeface="Calibri"/>
              <a:cs typeface="Calibri"/>
              <a:sym typeface="Calibri"/>
            </a:endParaRPr>
          </a:p>
        </p:txBody>
      </p:sp>
      <p:pic>
        <p:nvPicPr>
          <p:cNvPr id="319" name="Google Shape;319;p20" descr="A series of interviews of 11th UNESCO Youth Forum participants promote different UNESCO projects. Whether it means living in harmony with nature, lessening your carbon footprint or providing solutions for sustainable development, this video promotes the urgency of climate change and the ways that Youth can and should engage from a grassroots level as well as institutionally." title="Why and how should youth be engaged with climate change?">
            <a:hlinkClick r:id="rId3"/>
          </p:cNvPr>
          <p:cNvPicPr preferRelativeResize="0"/>
          <p:nvPr/>
        </p:nvPicPr>
        <p:blipFill>
          <a:blip r:embed="rId4">
            <a:alphaModFix/>
          </a:blip>
          <a:stretch>
            <a:fillRect/>
          </a:stretch>
        </p:blipFill>
        <p:spPr>
          <a:xfrm>
            <a:off x="1717150" y="1028700"/>
            <a:ext cx="8757700" cy="4926200"/>
          </a:xfrm>
          <a:prstGeom prst="rect">
            <a:avLst/>
          </a:prstGeom>
          <a:noFill/>
          <a:ln>
            <a:noFill/>
          </a:ln>
        </p:spPr>
      </p:pic>
      <p:sp>
        <p:nvSpPr>
          <p:cNvPr id="320" name="Google Shape;320;p20"/>
          <p:cNvSpPr txBox="1"/>
          <p:nvPr/>
        </p:nvSpPr>
        <p:spPr>
          <a:xfrm>
            <a:off x="7129479" y="6395902"/>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2</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The Power of Climate Solutions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Props1.xml><?xml version="1.0" encoding="utf-8"?>
<ds:datastoreItem xmlns:ds="http://schemas.openxmlformats.org/officeDocument/2006/customXml" ds:itemID="{059209E5-EFB3-45B4-B42E-5FE81D1AFF0C}"/>
</file>

<file path=customXml/itemProps2.xml><?xml version="1.0" encoding="utf-8"?>
<ds:datastoreItem xmlns:ds="http://schemas.openxmlformats.org/officeDocument/2006/customXml" ds:itemID="{A6916457-B97D-4573-A294-8A5FD9415AAE}"/>
</file>

<file path=customXml/itemProps3.xml><?xml version="1.0" encoding="utf-8"?>
<ds:datastoreItem xmlns:ds="http://schemas.openxmlformats.org/officeDocument/2006/customXml" ds:itemID="{0465497A-6619-42A5-8D77-E150EE94C44D}"/>
</file>

<file path=docProps/app.xml><?xml version="1.0" encoding="utf-8"?>
<Properties xmlns="http://schemas.openxmlformats.org/officeDocument/2006/extended-properties" xmlns:vt="http://schemas.openxmlformats.org/officeDocument/2006/docPropsVTypes">
  <TotalTime>0</TotalTime>
  <Words>2192</Words>
  <Application>Microsoft Macintosh PowerPoint</Application>
  <PresentationFormat>Widescreen</PresentationFormat>
  <Paragraphs>220</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Content Slides</vt:lpstr>
      <vt:lpstr>PowerPoint Presentation</vt:lpstr>
      <vt:lpstr>Opening Activity</vt:lpstr>
      <vt:lpstr>PowerPoint Presentation</vt:lpstr>
      <vt:lpstr>PowerPoint Presentation</vt:lpstr>
      <vt:lpstr>PowerPoint Presentation</vt:lpstr>
      <vt:lpstr>Massachusetts’s Vision for 2050</vt:lpstr>
      <vt:lpstr>Decarbonization: What and How?</vt:lpstr>
      <vt:lpstr>Projected Greenhouse Gas Emissions</vt:lpstr>
      <vt:lpstr>Climate Watch Video</vt:lpstr>
      <vt:lpstr>PowerPoint Presentation</vt:lpstr>
      <vt:lpstr>Decarbonize the Electrical Grid</vt:lpstr>
      <vt:lpstr>PowerPoint Presentation</vt:lpstr>
      <vt:lpstr>PowerPoint Presentation</vt:lpstr>
      <vt:lpstr>PowerPoint Presentation</vt:lpstr>
      <vt:lpstr>PowerPoint Presentation</vt:lpstr>
      <vt:lpstr>Community Impact</vt:lpstr>
      <vt:lpstr>PowerPoint Presentation</vt:lpstr>
      <vt:lpstr>Group Activity</vt:lpstr>
      <vt:lpstr>Activity Debrief</vt:lpstr>
      <vt:lpstr>PowerPoint Presentation</vt:lpstr>
      <vt:lpstr>Closing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1</cp:revision>
  <dcterms:created xsi:type="dcterms:W3CDTF">2024-01-16T16:54:29Z</dcterms:created>
  <dcterms:modified xsi:type="dcterms:W3CDTF">2024-12-06T18:57:58Z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